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Lst>
  <p:notesMasterIdLst>
    <p:notesMasterId r:id="rId31"/>
  </p:notesMasterIdLst>
  <p:sldIdLst>
    <p:sldId id="300" r:id="rId6"/>
    <p:sldId id="338" r:id="rId7"/>
    <p:sldId id="302" r:id="rId8"/>
    <p:sldId id="259" r:id="rId9"/>
    <p:sldId id="324" r:id="rId10"/>
    <p:sldId id="325" r:id="rId11"/>
    <p:sldId id="326" r:id="rId12"/>
    <p:sldId id="303" r:id="rId13"/>
    <p:sldId id="304" r:id="rId14"/>
    <p:sldId id="305" r:id="rId15"/>
    <p:sldId id="320" r:id="rId16"/>
    <p:sldId id="322" r:id="rId17"/>
    <p:sldId id="321" r:id="rId18"/>
    <p:sldId id="317" r:id="rId19"/>
    <p:sldId id="327" r:id="rId20"/>
    <p:sldId id="319" r:id="rId21"/>
    <p:sldId id="328" r:id="rId22"/>
    <p:sldId id="330" r:id="rId23"/>
    <p:sldId id="331" r:id="rId24"/>
    <p:sldId id="332" r:id="rId25"/>
    <p:sldId id="333" r:id="rId26"/>
    <p:sldId id="334" r:id="rId27"/>
    <p:sldId id="337" r:id="rId28"/>
    <p:sldId id="318" r:id="rId29"/>
    <p:sldId id="3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F127EB-B41F-47A3-92AD-055DBB52A3B4}" v="88" dt="2018-04-02T19:02:51.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59" autoAdjust="0"/>
  </p:normalViewPr>
  <p:slideViewPr>
    <p:cSldViewPr snapToGrid="0">
      <p:cViewPr varScale="1">
        <p:scale>
          <a:sx n="96" d="100"/>
          <a:sy n="96" d="100"/>
        </p:scale>
        <p:origin x="39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6/14/2018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that you can draw inspiration from. You will find this diagram within the learner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 mobile apps (built for Android and iOS, using Xamarin), and modern web apps will be developed to provide access to PolicyConnect. Both mobile apps and the web app rely on web services hosted in an API app. Sensitive configuration data, like connection strings, are stored in Key Vault and accessed on demand from the API App or Web App, so these settings never live in their file system.</a:t>
            </a:r>
          </a:p>
          <a:p>
            <a:endParaRPr lang="en-US" dirty="0"/>
          </a:p>
          <a:p>
            <a:r>
              <a:rPr lang="en-US" dirty="0"/>
              <a:t>The API App uses Azure Redis Cache to implement the cache aside pattern, caching data as it is retrieved from SQL Database.</a:t>
            </a:r>
          </a:p>
          <a:p>
            <a:endParaRPr lang="en-US" dirty="0"/>
          </a:p>
          <a:p>
            <a:r>
              <a:rPr lang="en-US" sz="1200" kern="1200" dirty="0">
                <a:solidFill>
                  <a:schemeClr val="tx1"/>
                </a:solidFill>
                <a:effectLst/>
                <a:latin typeface="+mn-lt"/>
                <a:ea typeface="+mn-ea"/>
                <a:cs typeface="+mn-cs"/>
              </a:rPr>
              <a:t>Full-text search of policy documents is enabled by the Indexer for Blob Storage (which indexes text in the Word and PDF documents) and stores the results in an Azure Search index.</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PowerApps enable authorized business users to build mobile and web (CRUD) applications that interact with SQL Database and Azure Storage, while Microsoft Flow enables them to orchestrate between services such as Office 365 email for sending mobile notifications.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solution uses user and application identities maintained in Azure Active Directory.</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should Contoso implement the PolicyConnect mobile app?</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Utilize Xamarin within Visual Studio</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services supporting the mobile app backend? Would you suggest a Mobile App or an API App? Why?</a:t>
            </a:r>
          </a:p>
          <a:p>
            <a:pPr lvl="0"/>
            <a:r>
              <a:rPr lang="en-US" sz="2200" dirty="0">
                <a:solidFill>
                  <a:schemeClr val="tx1"/>
                </a:solidFill>
                <a:latin typeface="Segoe UI Semilight" panose="020B0402040204020203" pitchFamily="34" charset="0"/>
                <a:cs typeface="Segoe UI Semilight" panose="020B0402040204020203" pitchFamily="34" charset="0"/>
              </a:rPr>
              <a:t>- In this scenario, either one would work because API Apps and Mobile Apps expose the same functionality that Contoso needs to support the Web App and the APIs that are behind the Web App and the Xamarin mobile application.</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web site?</a:t>
            </a:r>
          </a:p>
          <a:p>
            <a:pPr marL="0" lvl="0" indent="0">
              <a:buFontTx/>
              <a:buNone/>
            </a:pPr>
            <a:r>
              <a:rPr lang="en-US" sz="2200" dirty="0">
                <a:solidFill>
                  <a:schemeClr val="tx1"/>
                </a:solidFill>
                <a:latin typeface="Segoe UI Semilight" panose="020B0402040204020203" pitchFamily="34" charset="0"/>
                <a:cs typeface="Segoe UI Semilight" panose="020B0402040204020203" pitchFamily="34" charset="0"/>
              </a:rPr>
              <a:t>- A Web App</a:t>
            </a:r>
          </a:p>
          <a:p>
            <a:pPr marL="342900" lvl="0" indent="-342900">
              <a:buFontTx/>
              <a:buChar char="-"/>
            </a:pPr>
            <a:endParaRPr lang="en-US" sz="2200" dirty="0">
              <a:solidFill>
                <a:schemeClr val="tx1"/>
              </a:solidFill>
              <a:latin typeface="Segoe UI Semilight" panose="020B0402040204020203" pitchFamily="34" charset="0"/>
              <a:cs typeface="Segoe UI Semilight" panose="020B0402040204020203" pitchFamily="34" charset="0"/>
            </a:endParaRPr>
          </a:p>
          <a:p>
            <a:pPr marL="0" lvl="0" indent="0">
              <a:buFontTx/>
              <a:buNone/>
            </a:pPr>
            <a:r>
              <a:rPr lang="en-US" sz="1200" b="1" kern="1200" dirty="0">
                <a:solidFill>
                  <a:schemeClr val="tx1"/>
                </a:solidFill>
                <a:effectLst/>
                <a:latin typeface="+mn-lt"/>
                <a:ea typeface="+mn-ea"/>
                <a:cs typeface="+mn-cs"/>
              </a:rPr>
              <a:t>What Azure service would provide a light weight, serverless API solution for retrieving policy documents from Azure blob storage?</a:t>
            </a:r>
          </a:p>
          <a:p>
            <a:pPr marL="0" lvl="0" indent="0">
              <a:buFontTx/>
              <a:buNone/>
            </a:pPr>
            <a:r>
              <a:rPr lang="en-US" sz="2200" b="0" dirty="0">
                <a:solidFill>
                  <a:schemeClr val="tx1"/>
                </a:solidFill>
                <a:latin typeface="Segoe UI Semilight" panose="020B0402040204020203" pitchFamily="34" charset="0"/>
                <a:cs typeface="Segoe UI Semilight" panose="020B0402040204020203" pitchFamily="34" charset="0"/>
              </a:rPr>
              <a:t>- Azure Functions Proxies provide an easy way to create serverless APIs, providing a way to break large APIs into multiple function apps (as in a microservices architecture), while still presenting a single API surface for clients.</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would you secure sensitive information used by the web site and APIs?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Rather than storing sensitive application secrets like credentials and database connection strings in the web.config of the Web and API Apps, Contoso should use Key Vault to store these secrets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What tools would you recommend Contoso use to migrate their database? How would you use these?</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Contoso could utilize the SQL Server Data Tools (SSDT) for Visual Studio to detect any incompatibilities and fix any detected issues. </a:t>
            </a:r>
          </a:p>
          <a:p>
            <a:pPr lvl="0"/>
            <a:r>
              <a:rPr lang="en-US" sz="2200" dirty="0">
                <a:solidFill>
                  <a:schemeClr val="tx1"/>
                </a:solidFill>
                <a:latin typeface="Segoe UI Semilight" panose="020B0402040204020203" pitchFamily="34" charset="0"/>
                <a:cs typeface="Segoe UI Semilight" panose="020B0402040204020203" pitchFamily="34" charset="0"/>
              </a:rPr>
              <a:t>- They could also utilize the SQL Azure Migration Wizard (SAMW) to perform the incompatibility testing and to actually perform the migration of schema and data, assuming the database is small to medium in size. </a:t>
            </a:r>
          </a:p>
          <a:p>
            <a:pPr lvl="0"/>
            <a:r>
              <a:rPr lang="en-US" sz="2200" dirty="0">
                <a:solidFill>
                  <a:schemeClr val="tx1"/>
                </a:solidFill>
                <a:latin typeface="Segoe UI Semilight" panose="020B0402040204020203" pitchFamily="34" charset="0"/>
                <a:cs typeface="Segoe UI Semilight" panose="020B0402040204020203" pitchFamily="34" charset="0"/>
              </a:rPr>
              <a:t>- If the database is large, then they should use SQL Server Management Studio (SSMS), backup to a BACPAC and import it into SQL DB (which creates the SQL DB).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49691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Given their requirements, how would you enable full text search on the stored policy documents?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Use Azure Search and the Indexer for Azure Storage blobs. </a:t>
            </a:r>
          </a:p>
          <a:p>
            <a:pPr lvl="0"/>
            <a:r>
              <a:rPr lang="en-US" sz="2200" dirty="0">
                <a:solidFill>
                  <a:schemeClr val="tx1"/>
                </a:solidFill>
                <a:latin typeface="Segoe UI Semilight" panose="020B0402040204020203" pitchFamily="34" charset="0"/>
                <a:cs typeface="Segoe UI Semilight" panose="020B0402040204020203" pitchFamily="34" charset="0"/>
              </a:rPr>
              <a:t>- For files stored in Azure Storage Blobs, this indexer will full-text index PDFs, Microsoft Office Documents (DOCX, DOC, XLSX, XLS, PPTX, PPT and MSG), HTML, XML, ZIP, EML, JSON, and plain text files. They could then use the Azure Search .NET SDK from the API App to kick off searches.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609061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21055">
              <a:buNone/>
            </a:pPr>
            <a:r>
              <a:rPr lang="en-US" sz="2800" b="1" dirty="0">
                <a:solidFill>
                  <a:schemeClr val="tx1"/>
                </a:solidFill>
                <a:latin typeface="Segoe UI Semilight" panose="020B0402040204020203" pitchFamily="34" charset="0"/>
                <a:cs typeface="Segoe UI Semilight" panose="020B0402040204020203" pitchFamily="34" charset="0"/>
              </a:rPr>
              <a:t>How would you enable their business users to create their own internal mobile apps that help them streamline their processes without the time and resource investment required for full scale mobile apps?</a:t>
            </a:r>
            <a:endParaRPr lang="en-US" sz="24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PowerApps would enable business users at Contoso to create their own web and mobile apps that support CRUD functionality against data in SQL DB and Azure Storage Blobs.</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Microsoft Flow, which integrates with PowerApps but can also be used stand-alone, would enable them to create automated processes in ad-hoc fashion. Business users could create these for their own use or share them back with the rest of the organization.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554"/>
            <a:r>
              <a:rPr lang="en-US" dirty="0">
                <a:solidFill>
                  <a:srgbClr val="FFFFFF"/>
                </a:solidFill>
                <a:cs typeface="Segoe UI" panose="020B0502040204020203" pitchFamily="34" charset="0"/>
              </a:rPr>
              <a:t>This could be implemented with Microsoft Flow. </a:t>
            </a:r>
          </a:p>
          <a:p>
            <a:pPr lvl="0" defTabSz="914554"/>
            <a:r>
              <a:rPr lang="en-US" dirty="0">
                <a:solidFill>
                  <a:srgbClr val="FFFFFF"/>
                </a:solidFill>
                <a:cs typeface="Segoe UI" panose="020B0502040204020203" pitchFamily="34" charset="0"/>
              </a:rPr>
              <a:t>The business user would login to Microsoft Flow and create a new flow. It would begin with Office 365, on new email, where the priority flag is set to High. </a:t>
            </a:r>
          </a:p>
          <a:p>
            <a:pPr lvl="0" defTabSz="914554"/>
            <a:r>
              <a:rPr lang="en-US" dirty="0">
                <a:solidFill>
                  <a:srgbClr val="FFFFFF"/>
                </a:solidFill>
                <a:cs typeface="Segoe UI" panose="020B0502040204020203" pitchFamily="34" charset="0"/>
              </a:rPr>
              <a:t>Then a Push notification – send a push notification action would follow that can use the subject and sender of the email in the subject of the notification. </a:t>
            </a:r>
          </a:p>
          <a:p>
            <a:pPr lvl="0" defTabSz="914554"/>
            <a:r>
              <a:rPr lang="en-US" dirty="0">
                <a:solidFill>
                  <a:srgbClr val="FFFFFF"/>
                </a:solidFill>
                <a:cs typeface="Segoe UI" panose="020B0502040204020203" pitchFamily="34" charset="0"/>
              </a:rPr>
              <a:t>The user would save this flow. To receive notifications, the user would need to install the Microsoft Flow app on her mobile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3292590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dirty="0">
                <a:solidFill>
                  <a:schemeClr val="tx1"/>
                </a:solidFill>
                <a:latin typeface="Segoe UI Semilight" panose="020B0402040204020203" pitchFamily="34" charset="0"/>
                <a:cs typeface="Segoe UI Semilight" panose="020B0402040204020203" pitchFamily="34" charset="0"/>
              </a:rPr>
              <a:t>* Microsoft Flow allows business users to automate their processes.</a:t>
            </a:r>
          </a:p>
          <a:p>
            <a:pPr lvl="0"/>
            <a:r>
              <a:rPr lang="en-US" sz="2400" dirty="0">
                <a:solidFill>
                  <a:schemeClr val="tx1"/>
                </a:solidFill>
                <a:latin typeface="Segoe UI Semilight" panose="020B0402040204020203" pitchFamily="34" charset="0"/>
                <a:cs typeface="Segoe UI Semilight" panose="020B0402040204020203" pitchFamily="34" charset="0"/>
              </a:rPr>
              <a:t>* Flow will not replace </a:t>
            </a:r>
            <a:r>
              <a:rPr lang="en-US" sz="2200" dirty="0">
                <a:solidFill>
                  <a:schemeClr val="tx1"/>
                </a:solidFill>
                <a:latin typeface="Segoe UI Semilight" panose="020B0402040204020203" pitchFamily="34" charset="0"/>
                <a:cs typeface="Segoe UI Semilight" panose="020B0402040204020203" pitchFamily="34" charset="0"/>
              </a:rPr>
              <a:t>Logic Apps. Logic Apps represent an “advanced” version of Microsoft Flow, providing support for more developer centric tasks, such as integrating API Apps as custom actions, whereas Flow only provides pre-built actions.</a:t>
            </a:r>
            <a:endParaRPr lang="en-US" sz="1800" dirty="0">
              <a:solidFill>
                <a:schemeClr val="tx1"/>
              </a:solidFill>
            </a:endParaRPr>
          </a:p>
          <a:p>
            <a:pPr lvl="0"/>
            <a:r>
              <a:rPr lang="en-US" sz="2400" dirty="0">
                <a:solidFill>
                  <a:schemeClr val="tx1"/>
                </a:solidFill>
                <a:latin typeface="Segoe UI Semilight" panose="020B0402040204020203" pitchFamily="34" charset="0"/>
                <a:cs typeface="Segoe UI Semilight" panose="020B0402040204020203" pitchFamily="34" charset="0"/>
              </a:rPr>
              <a:t>* Azure Key Vault provides a mechanism to store secrets encrypted and securely stored within the confines of specialized hardware called Hardware Security Modules (HSM).</a:t>
            </a:r>
          </a:p>
          <a:p>
            <a:pPr lvl="0"/>
            <a:r>
              <a:rPr lang="en-US" sz="2400" dirty="0">
                <a:solidFill>
                  <a:schemeClr val="tx1"/>
                </a:solidFill>
                <a:latin typeface="Segoe UI Semilight" panose="020B0402040204020203" pitchFamily="34" charset="0"/>
                <a:cs typeface="Segoe UI Semilight" panose="020B0402040204020203" pitchFamily="34" charset="0"/>
              </a:rPr>
              <a:t>* It is likely that a feature that was previously built into SQL Server and used from applications directly now runs external to Azure SQL Database in the form of a separate Azure service. Examples include:</a:t>
            </a:r>
          </a:p>
          <a:p>
            <a:pPr lvl="1"/>
            <a:r>
              <a:rPr lang="en-US" sz="2200" b="1" dirty="0">
                <a:solidFill>
                  <a:schemeClr val="tx1"/>
                </a:solidFill>
                <a:latin typeface="Segoe UI Semilight" panose="020B0402040204020203" pitchFamily="34" charset="0"/>
                <a:cs typeface="Segoe UI Semilight" panose="020B0402040204020203" pitchFamily="34" charset="0"/>
              </a:rPr>
              <a:t>Linked servers</a:t>
            </a:r>
            <a:r>
              <a:rPr lang="en-US" sz="2200" dirty="0">
                <a:solidFill>
                  <a:schemeClr val="tx1"/>
                </a:solidFill>
                <a:latin typeface="Segoe UI Semilight" panose="020B0402040204020203" pitchFamily="34" charset="0"/>
                <a:cs typeface="Segoe UI Semilight" panose="020B0402040204020203" pitchFamily="34" charset="0"/>
              </a:rPr>
              <a:t>- are not supported by SQL Server, but cross database read-only querying is possible using elastic database query. </a:t>
            </a:r>
          </a:p>
          <a:p>
            <a:pPr lvl="1"/>
            <a:r>
              <a:rPr lang="en-US" sz="2200" b="1" dirty="0">
                <a:solidFill>
                  <a:schemeClr val="tx1"/>
                </a:solidFill>
                <a:latin typeface="Segoe UI Semilight" panose="020B0402040204020203" pitchFamily="34" charset="0"/>
                <a:cs typeface="Segoe UI Semilight" panose="020B0402040204020203" pitchFamily="34" charset="0"/>
              </a:rPr>
              <a:t>Database Mail</a:t>
            </a:r>
            <a:r>
              <a:rPr lang="en-US" sz="2200" dirty="0">
                <a:solidFill>
                  <a:schemeClr val="tx1"/>
                </a:solidFill>
                <a:latin typeface="Segoe UI Semilight" panose="020B0402040204020203" pitchFamily="34" charset="0"/>
                <a:cs typeface="Segoe UI Semilight" panose="020B0402040204020203" pitchFamily="34" charset="0"/>
              </a:rPr>
              <a:t>- which was used to send email directly from SQL Server is not supported, but there are multiple alternatives (such as using Office 365 and SendGrid) that applications can use to send emails. </a:t>
            </a:r>
          </a:p>
          <a:p>
            <a:pPr lvl="1"/>
            <a:r>
              <a:rPr lang="en-US" sz="2200" b="1" dirty="0">
                <a:solidFill>
                  <a:schemeClr val="tx1"/>
                </a:solidFill>
                <a:latin typeface="Segoe UI Semilight" panose="020B0402040204020203" pitchFamily="34" charset="0"/>
                <a:cs typeface="Segoe UI Semilight" panose="020B0402040204020203" pitchFamily="34" charset="0"/>
              </a:rPr>
              <a:t>SQL Server Agent Jobs</a:t>
            </a:r>
            <a:r>
              <a:rPr lang="en-US" sz="2200" dirty="0">
                <a:solidFill>
                  <a:schemeClr val="tx1"/>
                </a:solidFill>
                <a:latin typeface="Segoe UI Semilight" panose="020B0402040204020203" pitchFamily="34" charset="0"/>
                <a:cs typeface="Segoe UI Semilight" panose="020B0402040204020203" pitchFamily="34" charset="0"/>
              </a:rPr>
              <a:t>- these background processes can usually be migrated to a Web Job (running within an App Service), Azure Functions, or to Cloud Service Worker Role. </a:t>
            </a:r>
          </a:p>
          <a:p>
            <a:pPr lvl="1"/>
            <a:r>
              <a:rPr lang="en-US" sz="2200" b="1" dirty="0">
                <a:solidFill>
                  <a:schemeClr val="tx1"/>
                </a:solidFill>
                <a:latin typeface="Segoe UI Semilight" panose="020B0402040204020203" pitchFamily="34" charset="0"/>
                <a:cs typeface="Segoe UI Semilight" panose="020B0402040204020203" pitchFamily="34" charset="0"/>
              </a:rPr>
              <a:t>Service Broker</a:t>
            </a:r>
            <a:r>
              <a:rPr lang="en-US" sz="2200" dirty="0">
                <a:solidFill>
                  <a:schemeClr val="tx1"/>
                </a:solidFill>
                <a:latin typeface="Segoe UI Semilight" panose="020B0402040204020203" pitchFamily="34" charset="0"/>
                <a:cs typeface="Segoe UI Semilight" panose="020B0402040204020203" pitchFamily="34" charset="0"/>
              </a:rPr>
              <a:t>- numerous alternative messaging options exist in Azure, including Azure Storage Queues and Azure Service Bus Brokered Messaging.</a:t>
            </a:r>
            <a:endParaRPr lang="en-US" sz="1800" dirty="0">
              <a:solidFill>
                <a:schemeClr val="tx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6/14/2018 12:37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dirty="0">
                <a:solidFill>
                  <a:schemeClr val="bg1"/>
                </a:solidFill>
                <a:latin typeface="Segoe UI" panose="020B0502040204020203" pitchFamily="34" charset="0"/>
                <a:cs typeface="Segoe UI" panose="020B0502040204020203" pitchFamily="34" charset="0"/>
              </a:rPr>
              <a:t>Contoso Ltd. is a new company in a very old business. Founded in Auckland, New Zealand, in 2005, by senior life insurance executives, the ambitious new company provides a full range of long-term insurance services to help people who are underinsured.</a:t>
            </a:r>
          </a:p>
          <a:p>
            <a:pPr marL="0" indent="0">
              <a:spcAft>
                <a:spcPts val="882"/>
              </a:spcAft>
              <a:buNone/>
            </a:pPr>
            <a:r>
              <a:rPr lang="en-US" sz="1200" dirty="0">
                <a:solidFill>
                  <a:schemeClr val="bg1"/>
                </a:solidFill>
              </a:rPr>
              <a:t>Almost from the start, the company grew far faster than anticipated. An avalanche of business meant that the original processes created to manage policy documentation became overloaded.  Employees struggled to cope, even as the headcount rose from five to 110 during the first year.</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dirty="0">
                <a:solidFill>
                  <a:schemeClr val="bg1"/>
                </a:solidFill>
              </a:rPr>
              <a:t>Contoso Ltd. implemented PolicyConnect, a custom Windows Forms application used by their staff to input key metadata that includes policy holder information such as insured amount, beneficiary, policy type, and any deductible and out of pocket requirements.  </a:t>
            </a:r>
          </a:p>
          <a:p>
            <a:pPr lvl="0">
              <a:spcAft>
                <a:spcPts val="882"/>
              </a:spcAft>
            </a:pPr>
            <a:r>
              <a:rPr lang="en-US" sz="1200" dirty="0">
                <a:solidFill>
                  <a:schemeClr val="bg1"/>
                </a:solidFill>
              </a:rPr>
              <a:t>Contoso employees access this application which ultimately stores its data in a SQL Server 2008 database, and a file server on their local area network.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Contoso employees rely on email as a workflow engine relative to the document management tasks. They are using Office 365.</a:t>
            </a:r>
          </a:p>
          <a:p>
            <a:pPr>
              <a:spcAft>
                <a:spcPts val="882"/>
              </a:spcAft>
            </a:pPr>
            <a:r>
              <a:rPr lang="en-US" sz="1200" dirty="0">
                <a:solidFill>
                  <a:schemeClr val="bg1"/>
                </a:solidFill>
              </a:rPr>
              <a:t>Executive leadership have frequent challenges in gauging productivity and throughput given the manual workflow</a:t>
            </a:r>
            <a:r>
              <a:rPr lang="en-US" sz="1200" kern="1200" dirty="0">
                <a:solidFill>
                  <a:schemeClr val="tx1"/>
                </a:solidFill>
                <a:effectLst/>
                <a:latin typeface="+mn-lt"/>
                <a:ea typeface="+mn-ea"/>
                <a:cs typeface="+mn-cs"/>
              </a:rPr>
              <a:t>—</a:t>
            </a:r>
            <a:r>
              <a:rPr lang="en-US" sz="1200" dirty="0">
                <a:solidFill>
                  <a:schemeClr val="bg1"/>
                </a:solidFill>
              </a:rPr>
              <a:t>they feel that are blocked in quickly getting to the insights they need because each new question seems to need more custom development.</a:t>
            </a:r>
          </a:p>
          <a:p>
            <a:pPr>
              <a:spcAft>
                <a:spcPts val="882"/>
              </a:spcAft>
            </a:pPr>
            <a:r>
              <a:rPr lang="en-US" sz="1200" dirty="0">
                <a:solidFill>
                  <a:schemeClr val="bg1"/>
                </a:solidFill>
              </a:rPr>
              <a:t>Wants to make their policy holder system available to its employees and brokers via web and mobile applications without requiring VPN, and store policies in cloud storage for retrieval via the new apps.</a:t>
            </a:r>
          </a:p>
          <a:p>
            <a:pPr>
              <a:spcAft>
                <a:spcPts val="882"/>
              </a:spcAft>
            </a:pPr>
            <a:r>
              <a:rPr lang="en-US" sz="1200" dirty="0">
                <a:solidFill>
                  <a:schemeClr val="bg1"/>
                </a:solidFill>
              </a:rPr>
              <a:t>They would like to migrate their SQL Server based database to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Want to ensure they employ best practices for mitigating the impact of repeated querying of the database </a:t>
            </a:r>
          </a:p>
          <a:p>
            <a:pPr>
              <a:spcAft>
                <a:spcPts val="882"/>
              </a:spcAft>
            </a:pPr>
            <a:r>
              <a:rPr lang="en-US" sz="1200" dirty="0">
                <a:solidFill>
                  <a:schemeClr val="bg1"/>
                </a:solidFill>
              </a:rPr>
              <a:t>Looking to implement a scoreboard of sorts that tracks the most active users in a 24-hour period, as well as approximate the number of operations that user performed with the system in perpetuity </a:t>
            </a:r>
          </a:p>
          <a:p>
            <a:pPr>
              <a:spcAft>
                <a:spcPts val="882"/>
              </a:spcAft>
            </a:pPr>
            <a:r>
              <a:rPr lang="en-US" sz="1200" dirty="0">
                <a:solidFill>
                  <a:schemeClr val="bg1"/>
                </a:solidFill>
              </a:rPr>
              <a:t>Want to make sure they have a streamlined way for internal departments to quickly build their own apps to automate time saving micro-processes without having to involve the PolicyConnect development team or ideally, even developers </a:t>
            </a:r>
          </a:p>
          <a:p>
            <a:pPr>
              <a:spcAft>
                <a:spcPts val="882"/>
              </a:spcAft>
            </a:pPr>
            <a:r>
              <a:rPr lang="en-US" sz="1200" dirty="0">
                <a:solidFill>
                  <a:schemeClr val="bg1"/>
                </a:solidFill>
              </a:rPr>
              <a:t>Improve security by externalizing secrets such as connection strings from the web apps and APIs, and storing them in an encrypted location accessible only to authorized services </a:t>
            </a:r>
            <a:endParaRPr lang="en-US"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Contoso wants to modernize the architecture of their solution, while keeping it .NET based. </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a .NET developer-friendly way to implement their PolicyConnect mobile app for Android and iOS.</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are looking for ways to empower their business users to create their own internal mobile apps that help them streamline their processes without the time and resource investment that goes into implementing full scale mobile apps.</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to improve the management of application secrets.</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to make all of their policy documents full-text searchable, with the minimal amount of implementation effort.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interested in leveraging serverless technologies to speed up API development and are interested in a POC that can be used to retrieve policy documents from storage.</a:t>
            </a:r>
            <a:endParaRPr lang="en-US" sz="2800" dirty="0">
              <a:solidFill>
                <a:schemeClr val="tx1"/>
              </a:solidFill>
              <a:latin typeface="Segoe UI Semilight" panose="020B0402040204020203" pitchFamily="34" charset="0"/>
              <a:cs typeface="Segoe UI Semilight" panose="020B0402040204020203" pitchFamily="34" charset="0"/>
            </a:endParaRP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to migrate to SQL Database.</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Contoso wants to understand how to better deploy caching in their solution, both for the purpose of lessening load on the database and for providing scalable scoreboards.</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We’ve seen services like IFTTT that let business users automate processes, does Azure offer something similar?</a:t>
            </a:r>
          </a:p>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Our developers have heard of Logic Apps, will these be replaced by Microsoft Flow?</a:t>
            </a:r>
          </a:p>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We noticed that SQL Database does not support all the features we are accustomed to in SQL Server, not that we are using them currently. Specifically, we were thinking about Linked Servers, Database Mail, SQL Server Agent Jobs, and Service Broker. What are our options for these in Azure?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8.svg"/><Relationship Id="rId5" Type="http://schemas.openxmlformats.org/officeDocument/2006/relationships/image" Target="../media/image15.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33.svg"/><Relationship Id="rId3" Type="http://schemas.openxmlformats.org/officeDocument/2006/relationships/image" Target="../media/image18.png"/><Relationship Id="rId7" Type="http://schemas.openxmlformats.org/officeDocument/2006/relationships/image" Target="../media/image27.svg"/><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0.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The Common scenario for an E-Commerce Website diagram has an Enterprise and an End User connected via an internet tier, a services tier, and a data tier." title="Common scenarios for e-commerce webistes">
            <a:extLst>
              <a:ext uri="{FF2B5EF4-FFF2-40B4-BE49-F238E27FC236}">
                <a16:creationId xmlns:a16="http://schemas.microsoft.com/office/drawing/2014/main" id="{AA30D422-21D5-48DF-B050-B05FA523343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1630503" y="1080161"/>
            <a:ext cx="8655296" cy="554315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Pair with another </a:t>
            </a:r>
            <a:r>
              <a:rPr lang="en-US" sz="2000" dirty="0" smtClean="0">
                <a:latin typeface="Segoe UI Semilight" panose="020B0402040204020203" pitchFamily="34" charset="0"/>
                <a:cs typeface="Segoe UI Semilight" panose="020B0402040204020203" pitchFamily="34" charset="0"/>
              </a:rPr>
              <a:t>table.</a:t>
            </a:r>
            <a:endParaRPr lang="en-US" sz="2000" dirty="0">
              <a:latin typeface="Segoe UI Semilight" panose="020B0402040204020203" pitchFamily="34" charset="0"/>
              <a:cs typeface="Segoe UI Semilight" panose="020B0402040204020203" pitchFamily="34" charset="0"/>
            </a:endParaRP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One table is the Microsoft team and the other table is the </a:t>
            </a:r>
            <a:r>
              <a:rPr lang="en-US" sz="2000" dirty="0" smtClean="0">
                <a:latin typeface="Segoe UI Semilight" panose="020B0402040204020203" pitchFamily="34" charset="0"/>
                <a:cs typeface="Segoe UI Semilight" panose="020B0402040204020203" pitchFamily="34" charset="0"/>
              </a:rPr>
              <a:t>customer.</a:t>
            </a:r>
            <a:endParaRPr lang="en-US" sz="2000" dirty="0">
              <a:latin typeface="Segoe UI Semilight" panose="020B0402040204020203" pitchFamily="34" charset="0"/>
              <a:cs typeface="Segoe UI Semilight" panose="020B0402040204020203" pitchFamily="34" charset="0"/>
            </a:endParaRP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presents their proposed solution to the </a:t>
            </a:r>
            <a:r>
              <a:rPr lang="en-US" sz="2000" dirty="0" smtClean="0">
                <a:latin typeface="Segoe UI Semilight" panose="020B0402040204020203" pitchFamily="34" charset="0"/>
                <a:cs typeface="Segoe UI Semilight" panose="020B0402040204020203" pitchFamily="34" charset="0"/>
              </a:rPr>
              <a:t>customer.</a:t>
            </a:r>
            <a:endParaRPr lang="en-US" sz="2000" dirty="0">
              <a:latin typeface="Segoe UI Semilight" panose="020B0402040204020203" pitchFamily="34" charset="0"/>
              <a:cs typeface="Segoe UI Semilight" panose="020B0402040204020203" pitchFamily="34" charset="0"/>
            </a:endParaRP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a:t>
            </a:r>
            <a:r>
              <a:rPr lang="en-US" sz="2000" dirty="0" smtClean="0">
                <a:latin typeface="Segoe UI Semilight" panose="020B0402040204020203" pitchFamily="34" charset="0"/>
                <a:cs typeface="Segoe UI Semilight" panose="020B0402040204020203" pitchFamily="34" charset="0"/>
              </a:rPr>
              <a:t>study.</a:t>
            </a:r>
            <a:endParaRPr lang="en-US" sz="2000" dirty="0">
              <a:latin typeface="Segoe UI Semilight" panose="020B0402040204020203" pitchFamily="34" charset="0"/>
              <a:cs typeface="Segoe UI Semilight" panose="020B0402040204020203" pitchFamily="34" charset="0"/>
            </a:endParaRP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responds to the </a:t>
            </a:r>
            <a:r>
              <a:rPr lang="en-US" sz="2000" dirty="0" smtClean="0">
                <a:latin typeface="Segoe UI Semilight" panose="020B0402040204020203" pitchFamily="34" charset="0"/>
                <a:cs typeface="Segoe UI Semilight" panose="020B0402040204020203" pitchFamily="34" charset="0"/>
              </a:rPr>
              <a:t>objection.</a:t>
            </a:r>
            <a:endParaRPr lang="en-US" sz="2000" dirty="0">
              <a:latin typeface="Segoe UI Semilight" panose="020B0402040204020203" pitchFamily="34" charset="0"/>
              <a:cs typeface="Segoe UI Semilight" panose="020B0402040204020203" pitchFamily="34" charset="0"/>
            </a:endParaRP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team gives feedback to the Microsoft </a:t>
            </a:r>
            <a:r>
              <a:rPr lang="en-US" sz="2000" dirty="0" smtClean="0">
                <a:latin typeface="Segoe UI Semilight" panose="020B0402040204020203" pitchFamily="34" charset="0"/>
                <a:cs typeface="Segoe UI Semilight" panose="020B0402040204020203" pitchFamily="34" charset="0"/>
              </a:rPr>
              <a:t>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784599"/>
            <a:ext cx="10392664" cy="333937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a:t>
            </a:r>
            <a:r>
              <a:rPr lang="en-US" sz="2400" dirty="0" smtClean="0">
                <a:latin typeface="Segoe UI Semilight" panose="020B0402040204020203" pitchFamily="34" charset="0"/>
                <a:cs typeface="Segoe UI Semilight" panose="020B0402040204020203" pitchFamily="34" charset="0"/>
              </a:rPr>
              <a:t>study. Identify </a:t>
            </a:r>
            <a:r>
              <a:rPr lang="en-US" sz="2400" dirty="0">
                <a:latin typeface="Segoe UI Semilight" panose="020B0402040204020203" pitchFamily="34" charset="0"/>
                <a:cs typeface="Segoe UI Semilight" panose="020B0402040204020203" pitchFamily="34" charset="0"/>
              </a:rPr>
              <a:t>solutions designed by other </a:t>
            </a:r>
            <a:r>
              <a:rPr lang="en-US" sz="2400" dirty="0" smtClean="0">
                <a:latin typeface="Segoe UI Semilight" panose="020B0402040204020203" pitchFamily="34" charset="0"/>
                <a:cs typeface="Segoe UI Semilight" panose="020B0402040204020203" pitchFamily="34" charset="0"/>
              </a:rPr>
              <a:t>teams.</a:t>
            </a: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a:t>
            </a:r>
            <a:r>
              <a:rPr lang="en-US" sz="2400" dirty="0" smtClean="0">
                <a:latin typeface="Segoe UI Semilight" panose="020B0402040204020203" pitchFamily="34" charset="0"/>
                <a:cs typeface="Segoe UI Semilight" panose="020B0402040204020203" pitchFamily="34" charset="0"/>
              </a:rPr>
              <a:t>minutes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Mirand Lark, General Manager, Contoso Ltd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Graphic 3" descr="Preferred audience icon" title="Preferred audience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chitecture diagram of the preferred solution. Mobile and web apps connect APIs and Azure Functions Proxies, secured by Azure AD, with application secrets stored in Key Vault. Redis Cache is used to improve application performance, and data is stored in SQL Server and Azure Blob Storage. PowerApps and Flow are used to enable business users to build mobile and web (CRUD) applications." title="Preferred solution architecture">
            <a:extLst>
              <a:ext uri="{FF2B5EF4-FFF2-40B4-BE49-F238E27FC236}">
                <a16:creationId xmlns:a16="http://schemas.microsoft.com/office/drawing/2014/main" id="{DEDDF325-A96A-4482-9103-AC8CD5AD4972}"/>
              </a:ext>
            </a:extLst>
          </p:cNvPr>
          <p:cNvPicPr>
            <a:picLocks noChangeAspect="1"/>
          </p:cNvPicPr>
          <p:nvPr/>
        </p:nvPicPr>
        <p:blipFill>
          <a:blip r:embed="rId3"/>
          <a:stretch>
            <a:fillRect/>
          </a:stretch>
        </p:blipFill>
        <p:spPr>
          <a:xfrm>
            <a:off x="992777" y="1046161"/>
            <a:ext cx="10206446" cy="5666291"/>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6379689" cy="5432182"/>
          </a:xfrm>
        </p:spPr>
        <p:txBody>
          <a:bodyPr>
            <a:normAutofit/>
          </a:bodyPr>
          <a:lstStyle/>
          <a:p>
            <a:pPr marL="0" indent="0">
              <a:buNone/>
            </a:pPr>
            <a:r>
              <a:rPr lang="en-US" sz="3600" dirty="0">
                <a:solidFill>
                  <a:schemeClr val="tx1"/>
                </a:solidFill>
                <a:latin typeface="+mj-lt"/>
              </a:rPr>
              <a:t>Mobile </a:t>
            </a:r>
            <a:r>
              <a:rPr lang="en-US" sz="3600" dirty="0" smtClean="0">
                <a:solidFill>
                  <a:schemeClr val="tx1"/>
                </a:solidFill>
                <a:latin typeface="+mj-lt"/>
              </a:rPr>
              <a:t>and </a:t>
            </a:r>
            <a:r>
              <a:rPr lang="en-US" sz="3600" dirty="0">
                <a:solidFill>
                  <a:schemeClr val="tx1"/>
                </a:solidFill>
                <a:latin typeface="+mj-lt"/>
              </a:rPr>
              <a:t>Web </a:t>
            </a:r>
            <a:r>
              <a:rPr lang="en-US" sz="3600" dirty="0" smtClean="0">
                <a:solidFill>
                  <a:schemeClr val="tx1"/>
                </a:solidFill>
                <a:latin typeface="+mj-lt"/>
              </a:rPr>
              <a:t>Applications</a:t>
            </a:r>
            <a:br>
              <a:rPr lang="en-US" sz="3600" dirty="0" smtClean="0">
                <a:solidFill>
                  <a:schemeClr val="tx1"/>
                </a:solidFill>
                <a:latin typeface="+mj-lt"/>
              </a:rPr>
            </a:br>
            <a:endParaRPr lang="en-US" sz="2000" dirty="0">
              <a:solidFill>
                <a:schemeClr val="tx1"/>
              </a:solidFill>
              <a:latin typeface="+mj-lt"/>
            </a:endParaRPr>
          </a:p>
          <a:p>
            <a:r>
              <a:rPr lang="en-US" sz="2600" dirty="0">
                <a:solidFill>
                  <a:schemeClr val="tx1"/>
                </a:solidFill>
                <a:latin typeface="Segoe UI Semilight" panose="020B0402040204020203" pitchFamily="34" charset="0"/>
                <a:cs typeface="Segoe UI Semilight" panose="020B0402040204020203" pitchFamily="34" charset="0"/>
              </a:rPr>
              <a:t>Build mobile with </a:t>
            </a:r>
            <a:r>
              <a:rPr lang="en-US" sz="2600" dirty="0" err="1" smtClean="0">
                <a:solidFill>
                  <a:schemeClr val="tx1"/>
                </a:solidFill>
                <a:latin typeface="Segoe UI Semilight" panose="020B0402040204020203" pitchFamily="34" charset="0"/>
                <a:cs typeface="Segoe UI Semilight" panose="020B0402040204020203" pitchFamily="34" charset="0"/>
              </a:rPr>
              <a:t>Xamarin</a:t>
            </a:r>
            <a:endParaRPr lang="en-US" sz="2600" dirty="0">
              <a:solidFill>
                <a:schemeClr val="tx1"/>
              </a:solidFill>
              <a:latin typeface="Segoe UI Semilight" panose="020B0402040204020203" pitchFamily="34" charset="0"/>
              <a:cs typeface="Segoe UI Semilight" panose="020B0402040204020203" pitchFamily="34" charset="0"/>
            </a:endParaRPr>
          </a:p>
          <a:p>
            <a:r>
              <a:rPr lang="en-US" sz="2600" dirty="0">
                <a:solidFill>
                  <a:schemeClr val="tx1"/>
                </a:solidFill>
                <a:latin typeface="Segoe UI Semilight" panose="020B0402040204020203" pitchFamily="34" charset="0"/>
                <a:cs typeface="Segoe UI Semilight" panose="020B0402040204020203" pitchFamily="34" charset="0"/>
              </a:rPr>
              <a:t>Use an API App for the </a:t>
            </a:r>
            <a:r>
              <a:rPr lang="en-US" sz="2600" dirty="0" smtClean="0">
                <a:solidFill>
                  <a:schemeClr val="tx1"/>
                </a:solidFill>
                <a:latin typeface="Segoe UI Semilight" panose="020B0402040204020203" pitchFamily="34" charset="0"/>
                <a:cs typeface="Segoe UI Semilight" panose="020B0402040204020203" pitchFamily="34" charset="0"/>
              </a:rPr>
              <a:t>back-end</a:t>
            </a:r>
            <a:endParaRPr lang="en-US" sz="2600" dirty="0">
              <a:solidFill>
                <a:schemeClr val="tx1"/>
              </a:solidFill>
              <a:latin typeface="Segoe UI Semilight" panose="020B0402040204020203" pitchFamily="34" charset="0"/>
              <a:cs typeface="Segoe UI Semilight" panose="020B0402040204020203" pitchFamily="34" charset="0"/>
            </a:endParaRPr>
          </a:p>
          <a:p>
            <a:r>
              <a:rPr lang="en-US" sz="2600" dirty="0">
                <a:solidFill>
                  <a:schemeClr val="tx1"/>
                </a:solidFill>
                <a:latin typeface="Segoe UI Semilight" panose="020B0402040204020203" pitchFamily="34" charset="0"/>
                <a:cs typeface="Segoe UI Semilight" panose="020B0402040204020203" pitchFamily="34" charset="0"/>
              </a:rPr>
              <a:t>Host web site with a Web </a:t>
            </a:r>
            <a:r>
              <a:rPr lang="en-US" sz="2600" dirty="0" smtClean="0">
                <a:solidFill>
                  <a:schemeClr val="tx1"/>
                </a:solidFill>
                <a:latin typeface="Segoe UI Semilight" panose="020B0402040204020203" pitchFamily="34" charset="0"/>
                <a:cs typeface="Segoe UI Semilight" panose="020B0402040204020203" pitchFamily="34" charset="0"/>
              </a:rPr>
              <a:t>App</a:t>
            </a:r>
            <a:endParaRPr lang="en-US" sz="2600" dirty="0">
              <a:solidFill>
                <a:schemeClr val="tx1"/>
              </a:solidFill>
              <a:latin typeface="Segoe UI Semilight" panose="020B0402040204020203" pitchFamily="34" charset="0"/>
              <a:cs typeface="Segoe UI Semilight" panose="020B0402040204020203" pitchFamily="34" charset="0"/>
            </a:endParaRPr>
          </a:p>
          <a:p>
            <a:r>
              <a:rPr lang="en-US" sz="2600" dirty="0">
                <a:solidFill>
                  <a:schemeClr val="tx1"/>
                </a:solidFill>
                <a:latin typeface="Segoe UI Semilight" panose="020B0402040204020203" pitchFamily="34" charset="0"/>
                <a:cs typeface="Segoe UI Semilight" panose="020B0402040204020203" pitchFamily="34" charset="0"/>
              </a:rPr>
              <a:t>Use Azure Functions Proxies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Web App logo" title="Web App logo">
            <a:extLst>
              <a:ext uri="{FF2B5EF4-FFF2-40B4-BE49-F238E27FC236}">
                <a16:creationId xmlns:a16="http://schemas.microsoft.com/office/drawing/2014/main" id="{46D44F2C-8E3B-403A-8D1D-D06731584748}"/>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795412" y="5126077"/>
            <a:ext cx="1325989" cy="1325989"/>
          </a:xfrm>
          <a:prstGeom prst="rect">
            <a:avLst/>
          </a:prstGeom>
        </p:spPr>
      </p:pic>
      <p:pic>
        <p:nvPicPr>
          <p:cNvPr id="7" name="Picture 6" descr="API app logo" title="API App logo">
            <a:extLst>
              <a:ext uri="{FF2B5EF4-FFF2-40B4-BE49-F238E27FC236}">
                <a16:creationId xmlns:a16="http://schemas.microsoft.com/office/drawing/2014/main" id="{86E92380-47EA-433A-B5A3-34E72F2C423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387373" y="5126077"/>
            <a:ext cx="1325989" cy="1325989"/>
          </a:xfrm>
          <a:prstGeom prst="rect">
            <a:avLst/>
          </a:prstGeom>
        </p:spPr>
      </p:pic>
      <p:pic>
        <p:nvPicPr>
          <p:cNvPr id="9" name="Picture 8" descr="Xamarin logo" title="Xamarin logo">
            <a:extLst>
              <a:ext uri="{FF2B5EF4-FFF2-40B4-BE49-F238E27FC236}">
                <a16:creationId xmlns:a16="http://schemas.microsoft.com/office/drawing/2014/main" id="{478DE890-B711-460F-AFC1-5239F05E5C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691" y="4897915"/>
            <a:ext cx="1990744" cy="1782312"/>
          </a:xfrm>
          <a:prstGeom prst="rect">
            <a:avLst/>
          </a:prstGeom>
        </p:spPr>
      </p:pic>
      <p:pic>
        <p:nvPicPr>
          <p:cNvPr id="6" name="Picture 5" descr="Mobile device running the PolicyConnect mobile app" title="Mobile device">
            <a:extLst>
              <a:ext uri="{FF2B5EF4-FFF2-40B4-BE49-F238E27FC236}">
                <a16:creationId xmlns:a16="http://schemas.microsoft.com/office/drawing/2014/main" id="{67A62A82-E761-4BD6-B1A0-4368761DC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9513" y="589540"/>
            <a:ext cx="3310423" cy="590847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Mobile </a:t>
            </a:r>
            <a:r>
              <a:rPr lang="en-US" sz="3600" dirty="0" smtClean="0">
                <a:solidFill>
                  <a:schemeClr val="tx1"/>
                </a:solidFill>
                <a:latin typeface="+mj-lt"/>
              </a:rPr>
              <a:t>and </a:t>
            </a:r>
            <a:r>
              <a:rPr lang="en-US" sz="3600" dirty="0">
                <a:solidFill>
                  <a:schemeClr val="tx1"/>
                </a:solidFill>
                <a:latin typeface="+mj-lt"/>
              </a:rPr>
              <a:t>Web </a:t>
            </a:r>
            <a:r>
              <a:rPr lang="en-US" sz="3600" dirty="0" smtClean="0">
                <a:solidFill>
                  <a:schemeClr val="tx1"/>
                </a:solidFill>
                <a:latin typeface="+mj-lt"/>
              </a:rPr>
              <a:t>Applications</a:t>
            </a:r>
            <a:br>
              <a:rPr lang="en-US" sz="3600" dirty="0" smtClean="0">
                <a:solidFill>
                  <a:schemeClr val="tx1"/>
                </a:solidFill>
                <a:latin typeface="+mj-lt"/>
              </a:rPr>
            </a:br>
            <a:endParaRPr lang="en-US" sz="2000" dirty="0">
              <a:solidFill>
                <a:schemeClr val="tx1"/>
              </a:solidFill>
              <a:cs typeface="Segoe UI Semilight" panose="020B0402040204020203" pitchFamily="34" charset="0"/>
            </a:endParaRPr>
          </a:p>
          <a:p>
            <a:r>
              <a:rPr lang="en-US" sz="2800" dirty="0" smtClean="0">
                <a:solidFill>
                  <a:schemeClr val="tx1"/>
                </a:solidFill>
                <a:latin typeface="Segoe UI Semilight" panose="020B0402040204020203" pitchFamily="34" charset="0"/>
                <a:cs typeface="Segoe UI Semilight" panose="020B0402040204020203" pitchFamily="34" charset="0"/>
              </a:rPr>
              <a:t>Use </a:t>
            </a:r>
            <a:r>
              <a:rPr lang="en-US" sz="2800" dirty="0">
                <a:solidFill>
                  <a:schemeClr val="tx1"/>
                </a:solidFill>
                <a:latin typeface="Segoe UI Semilight" panose="020B0402040204020203" pitchFamily="34" charset="0"/>
                <a:cs typeface="Segoe UI Semilight" panose="020B0402040204020203" pitchFamily="34" charset="0"/>
              </a:rPr>
              <a:t>Key Vault to store sensitive application secrets like database connection strings</a:t>
            </a:r>
            <a:endParaRPr lang="en-US" sz="2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Key Vault with secrets" title="Key Vault">
            <a:extLst>
              <a:ext uri="{FF2B5EF4-FFF2-40B4-BE49-F238E27FC236}">
                <a16:creationId xmlns:a16="http://schemas.microsoft.com/office/drawing/2014/main" id="{AC363439-94E4-4C4A-B75F-D28ED4AFEFE8}"/>
              </a:ext>
            </a:extLst>
          </p:cNvPr>
          <p:cNvPicPr>
            <a:picLocks noChangeAspect="1"/>
          </p:cNvPicPr>
          <p:nvPr/>
        </p:nvPicPr>
        <p:blipFill>
          <a:blip r:embed="rId3"/>
          <a:stretch>
            <a:fillRect/>
          </a:stretch>
        </p:blipFill>
        <p:spPr>
          <a:xfrm>
            <a:off x="1190864" y="3177225"/>
            <a:ext cx="9810272" cy="319700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24396" y="1189177"/>
            <a:ext cx="6663471" cy="3768801"/>
          </a:xfrm>
        </p:spPr>
        <p:txBody>
          <a:bodyPr>
            <a:normAutofit/>
          </a:bodyPr>
          <a:lstStyle/>
          <a:p>
            <a:pPr marL="0" indent="0">
              <a:buNone/>
            </a:pPr>
            <a:r>
              <a:rPr lang="en-US" sz="3600" dirty="0">
                <a:solidFill>
                  <a:schemeClr val="tx1"/>
                </a:solidFill>
                <a:latin typeface="+mj-lt"/>
              </a:rPr>
              <a:t>Data </a:t>
            </a:r>
            <a:r>
              <a:rPr lang="en-US" sz="3600" dirty="0" smtClean="0">
                <a:solidFill>
                  <a:schemeClr val="tx1"/>
                </a:solidFill>
                <a:latin typeface="+mj-lt"/>
              </a:rPr>
              <a:t>Management</a:t>
            </a:r>
            <a:br>
              <a:rPr lang="en-US" sz="3600" dirty="0" smtClean="0">
                <a:solidFill>
                  <a:schemeClr val="tx1"/>
                </a:solidFill>
                <a:latin typeface="+mj-lt"/>
              </a:rPr>
            </a:br>
            <a:endParaRPr lang="en-US" sz="2000" dirty="0" smtClean="0">
              <a:solidFill>
                <a:schemeClr val="tx1"/>
              </a:solidFill>
              <a:latin typeface="+mj-lt"/>
            </a:endParaRPr>
          </a:p>
          <a:p>
            <a:r>
              <a:rPr lang="en-US" sz="2800" dirty="0" smtClean="0">
                <a:solidFill>
                  <a:schemeClr val="tx1"/>
                </a:solidFill>
                <a:latin typeface="Segoe UI Semilight" panose="020B0402040204020203" pitchFamily="34" charset="0"/>
                <a:cs typeface="Segoe UI Semilight" panose="020B0402040204020203" pitchFamily="34" charset="0"/>
              </a:rPr>
              <a:t>Migrate </a:t>
            </a:r>
            <a:r>
              <a:rPr lang="en-US" sz="2800" dirty="0">
                <a:solidFill>
                  <a:schemeClr val="tx1"/>
                </a:solidFill>
                <a:latin typeface="Segoe UI Semilight" panose="020B0402040204020203" pitchFamily="34" charset="0"/>
                <a:cs typeface="Segoe UI Semilight" panose="020B0402040204020203" pitchFamily="34" charset="0"/>
              </a:rPr>
              <a:t>database to Azure SQL using</a:t>
            </a:r>
            <a:r>
              <a:rPr lang="en-US" sz="2800" dirty="0" smtClean="0">
                <a:solidFill>
                  <a:schemeClr val="tx1"/>
                </a:solidFill>
                <a:latin typeface="Segoe UI Semilight" panose="020B0402040204020203" pitchFamily="34" charset="0"/>
                <a:cs typeface="Segoe UI Semilight" panose="020B0402040204020203" pitchFamily="34" charset="0"/>
              </a:rPr>
              <a:t>:</a:t>
            </a:r>
            <a:r>
              <a:rPr lang="en-US" sz="2400" dirty="0">
                <a:solidFill>
                  <a:schemeClr val="tx1"/>
                </a:solidFill>
                <a:latin typeface="Segoe UI Semilight" panose="020B0402040204020203" pitchFamily="34" charset="0"/>
                <a:cs typeface="Segoe UI Semilight" panose="020B0402040204020203" pitchFamily="34" charset="0"/>
              </a:rPr>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smtClean="0">
                <a:solidFill>
                  <a:schemeClr val="tx1"/>
                </a:solidFill>
                <a:latin typeface="Segoe UI Semilight" panose="020B0402040204020203" pitchFamily="34" charset="0"/>
                <a:cs typeface="Segoe UI Semilight" panose="020B0402040204020203" pitchFamily="34" charset="0"/>
              </a:rPr>
              <a:t>SQL </a:t>
            </a:r>
            <a:r>
              <a:rPr lang="en-US" sz="2400" dirty="0">
                <a:solidFill>
                  <a:schemeClr val="tx1"/>
                </a:solidFill>
                <a:latin typeface="Segoe UI Semilight" panose="020B0402040204020203" pitchFamily="34" charset="0"/>
                <a:cs typeface="Segoe UI Semilight" panose="020B0402040204020203" pitchFamily="34" charset="0"/>
              </a:rPr>
              <a:t>Server Data Tools (SSDT) for Visual</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smtClean="0">
                <a:solidFill>
                  <a:schemeClr val="tx1"/>
                </a:solidFill>
                <a:latin typeface="Segoe UI Semilight" panose="020B0402040204020203" pitchFamily="34" charset="0"/>
                <a:cs typeface="Segoe UI Semilight" panose="020B0402040204020203" pitchFamily="34" charset="0"/>
              </a:rPr>
              <a:t>or</a:t>
            </a:r>
          </a:p>
          <a:p>
            <a:pPr marL="336145" lvl="1" indent="0">
              <a:buNone/>
            </a:pPr>
            <a:r>
              <a:rPr lang="en-US" sz="2400" dirty="0" smtClean="0">
                <a:solidFill>
                  <a:schemeClr val="tx1"/>
                </a:solidFill>
                <a:latin typeface="Segoe UI Semilight" panose="020B0402040204020203" pitchFamily="34" charset="0"/>
                <a:cs typeface="Segoe UI Semilight" panose="020B0402040204020203" pitchFamily="34" charset="0"/>
              </a:rPr>
              <a:t>SQL </a:t>
            </a:r>
            <a:r>
              <a:rPr lang="en-US" sz="2400" dirty="0">
                <a:solidFill>
                  <a:schemeClr val="tx1"/>
                </a:solidFill>
                <a:latin typeface="Segoe UI Semilight" panose="020B0402040204020203" pitchFamily="34" charset="0"/>
                <a:cs typeface="Segoe UI Semilight" panose="020B0402040204020203" pitchFamily="34" charset="0"/>
              </a:rPr>
              <a:t>Azure Migration Wizard (SAMW)</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smtClean="0">
                <a:solidFill>
                  <a:schemeClr val="tx1"/>
                </a:solidFill>
                <a:latin typeface="Segoe UI Semilight" panose="020B0402040204020203" pitchFamily="34" charset="0"/>
                <a:cs typeface="Segoe UI Semilight" panose="020B0402040204020203" pitchFamily="34" charset="0"/>
              </a:rPr>
              <a:t>or</a:t>
            </a:r>
          </a:p>
          <a:p>
            <a:pPr marL="336145" lvl="1" indent="0">
              <a:buNone/>
            </a:pPr>
            <a:r>
              <a:rPr lang="en-US" sz="2400" dirty="0" smtClean="0">
                <a:solidFill>
                  <a:schemeClr val="tx1"/>
                </a:solidFill>
                <a:latin typeface="Segoe UI Semilight" panose="020B0402040204020203" pitchFamily="34" charset="0"/>
                <a:cs typeface="Segoe UI Semilight" panose="020B0402040204020203" pitchFamily="34" charset="0"/>
              </a:rPr>
              <a:t>SQL </a:t>
            </a:r>
            <a:r>
              <a:rPr lang="en-US" sz="2400" dirty="0">
                <a:solidFill>
                  <a:schemeClr val="tx1"/>
                </a:solidFill>
                <a:latin typeface="Segoe UI Semilight" panose="020B0402040204020203" pitchFamily="34" charset="0"/>
                <a:cs typeface="Segoe UI Semilight" panose="020B0402040204020203" pitchFamily="34" charset="0"/>
              </a:rPr>
              <a:t>Server Management Studio (SSMS)</a:t>
            </a: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9" name="Picture 8" descr="SQL Azure Migration Wizard results screen" title="Database migration results screen">
            <a:extLst>
              <a:ext uri="{FF2B5EF4-FFF2-40B4-BE49-F238E27FC236}">
                <a16:creationId xmlns:a16="http://schemas.microsoft.com/office/drawing/2014/main" id="{A9EC0276-46D4-42F7-8BB1-DC051C062266}"/>
              </a:ext>
            </a:extLst>
          </p:cNvPr>
          <p:cNvPicPr/>
          <p:nvPr/>
        </p:nvPicPr>
        <p:blipFill>
          <a:blip r:embed="rId3"/>
          <a:stretch>
            <a:fillRect/>
          </a:stretch>
        </p:blipFill>
        <p:spPr>
          <a:xfrm>
            <a:off x="6896631" y="1189176"/>
            <a:ext cx="5073293" cy="4754150"/>
          </a:xfrm>
          <a:prstGeom prst="rect">
            <a:avLst/>
          </a:prstGeom>
        </p:spPr>
      </p:pic>
      <p:pic>
        <p:nvPicPr>
          <p:cNvPr id="6" name="Picture 5" descr="SQL Server to Azure SQL Database migration" title="Database migration">
            <a:extLst>
              <a:ext uri="{FF2B5EF4-FFF2-40B4-BE49-F238E27FC236}">
                <a16:creationId xmlns:a16="http://schemas.microsoft.com/office/drawing/2014/main" id="{5A922C93-3A76-4EC1-B7A3-95E07455BD18}"/>
              </a:ext>
            </a:extLst>
          </p:cNvPr>
          <p:cNvPicPr>
            <a:picLocks noChangeAspect="1"/>
          </p:cNvPicPr>
          <p:nvPr/>
        </p:nvPicPr>
        <p:blipFill>
          <a:blip r:embed="rId4"/>
          <a:stretch>
            <a:fillRect/>
          </a:stretch>
        </p:blipFill>
        <p:spPr>
          <a:xfrm>
            <a:off x="619432" y="4519830"/>
            <a:ext cx="4842387" cy="1886426"/>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9196408" cy="1976761"/>
          </a:xfrm>
        </p:spPr>
        <p:txBody>
          <a:bodyPr>
            <a:normAutofit/>
          </a:bodyPr>
          <a:lstStyle/>
          <a:p>
            <a:pPr marL="0" indent="0">
              <a:buNone/>
            </a:pPr>
            <a:r>
              <a:rPr lang="en-US" sz="3600" dirty="0">
                <a:solidFill>
                  <a:schemeClr val="tx1"/>
                </a:solidFill>
                <a:latin typeface="+mj-lt"/>
              </a:rPr>
              <a:t>Data </a:t>
            </a:r>
            <a:r>
              <a:rPr lang="en-US" sz="3600" dirty="0" smtClean="0">
                <a:solidFill>
                  <a:schemeClr val="tx1"/>
                </a:solidFill>
                <a:latin typeface="+mj-lt"/>
              </a:rPr>
              <a:t>management</a:t>
            </a:r>
            <a:br>
              <a:rPr lang="en-US" sz="3600" dirty="0" smtClean="0">
                <a:solidFill>
                  <a:schemeClr val="tx1"/>
                </a:solidFill>
                <a:latin typeface="+mj-lt"/>
              </a:rPr>
            </a:br>
            <a:endParaRPr lang="en-US" sz="2000" dirty="0" smtClean="0">
              <a:solidFill>
                <a:schemeClr val="tx1"/>
              </a:solidFill>
              <a:latin typeface="+mj-lt"/>
            </a:endParaRPr>
          </a:p>
          <a:p>
            <a:r>
              <a:rPr lang="en-US" sz="2800" dirty="0" smtClean="0">
                <a:solidFill>
                  <a:schemeClr val="tx1"/>
                </a:solidFill>
                <a:latin typeface="Segoe UI Semilight" panose="020B0402040204020203" pitchFamily="34" charset="0"/>
                <a:cs typeface="Segoe UI Semilight" panose="020B0402040204020203" pitchFamily="34" charset="0"/>
              </a:rPr>
              <a:t>Use </a:t>
            </a:r>
            <a:r>
              <a:rPr lang="en-US" sz="2800" dirty="0">
                <a:solidFill>
                  <a:schemeClr val="tx1"/>
                </a:solidFill>
                <a:latin typeface="Segoe UI Semilight" panose="020B0402040204020203" pitchFamily="34" charset="0"/>
                <a:cs typeface="Segoe UI Semilight" panose="020B0402040204020203" pitchFamily="34" charset="0"/>
              </a:rPr>
              <a:t>Azure Redis Cache to reduce load on database and implement scoreboards</a:t>
            </a:r>
          </a:p>
          <a:p>
            <a:pPr marL="0" indent="0">
              <a:spcAft>
                <a:spcPts val="882"/>
              </a:spcAft>
              <a:buNone/>
            </a:pPr>
            <a:endParaRPr lang="en-US" sz="1800" dirty="0">
              <a:solidFill>
                <a:schemeClr val="tx1"/>
              </a:solidFill>
            </a:endParaRPr>
          </a:p>
        </p:txBody>
      </p:sp>
      <p:sp>
        <p:nvSpPr>
          <p:cNvPr id="2" name="Title 1" descr="Redis cache-aside pattern" title="Redis Cache-aside pattern"/>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aphicFrame>
        <p:nvGraphicFramePr>
          <p:cNvPr id="20" name="Table 19" descr="Screenshot of Redis HyperLogLog" title="Redis HyperLogLog">
            <a:extLst>
              <a:ext uri="{FF2B5EF4-FFF2-40B4-BE49-F238E27FC236}">
                <a16:creationId xmlns:a16="http://schemas.microsoft.com/office/drawing/2014/main" id="{CCE229EA-0E62-4C09-B8F1-B999ED9947D4}"/>
              </a:ext>
            </a:extLst>
          </p:cNvPr>
          <p:cNvGraphicFramePr>
            <a:graphicFrameLocks noGrp="1"/>
          </p:cNvGraphicFramePr>
          <p:nvPr>
            <p:extLst>
              <p:ext uri="{D42A27DB-BD31-4B8C-83A1-F6EECF244321}">
                <p14:modId xmlns:p14="http://schemas.microsoft.com/office/powerpoint/2010/main" val="1387693195"/>
              </p:ext>
            </p:extLst>
          </p:nvPr>
        </p:nvGraphicFramePr>
        <p:xfrm>
          <a:off x="8414211" y="3325786"/>
          <a:ext cx="3212398" cy="2275840"/>
        </p:xfrm>
        <a:graphic>
          <a:graphicData uri="http://schemas.openxmlformats.org/drawingml/2006/table">
            <a:tbl>
              <a:tblPr firstRow="1" bandRow="1">
                <a:tableStyleId>{5C22544A-7EE6-4342-B048-85BDC9FD1C3A}</a:tableStyleId>
              </a:tblPr>
              <a:tblGrid>
                <a:gridCol w="1606199">
                  <a:extLst>
                    <a:ext uri="{9D8B030D-6E8A-4147-A177-3AD203B41FA5}">
                      <a16:colId xmlns:a16="http://schemas.microsoft.com/office/drawing/2014/main" val="1768107674"/>
                    </a:ext>
                  </a:extLst>
                </a:gridCol>
                <a:gridCol w="1606199">
                  <a:extLst>
                    <a:ext uri="{9D8B030D-6E8A-4147-A177-3AD203B41FA5}">
                      <a16:colId xmlns:a16="http://schemas.microsoft.com/office/drawing/2014/main" val="895652764"/>
                    </a:ext>
                  </a:extLst>
                </a:gridCol>
              </a:tblGrid>
              <a:tr h="370840">
                <a:tc gridSpan="2">
                  <a:txBody>
                    <a:bodyPr/>
                    <a:lstStyle/>
                    <a:p>
                      <a:r>
                        <a:rPr lang="en-US" sz="2000" dirty="0"/>
                        <a:t>Redis HyperLogLog</a:t>
                      </a:r>
                    </a:p>
                  </a:txBody>
                  <a:tcPr/>
                </a:tc>
                <a:tc hMerge="1">
                  <a:txBody>
                    <a:bodyPr/>
                    <a:lstStyle/>
                    <a:p>
                      <a:endParaRPr lang="en-US"/>
                    </a:p>
                  </a:txBody>
                  <a:tcPr/>
                </a:tc>
                <a:extLst>
                  <a:ext uri="{0D108BD9-81ED-4DB2-BD59-A6C34878D82A}">
                    <a16:rowId xmlns:a16="http://schemas.microsoft.com/office/drawing/2014/main" val="1506803444"/>
                  </a:ext>
                </a:extLst>
              </a:tr>
              <a:tr h="370840">
                <a:tc>
                  <a:txBody>
                    <a:bodyPr/>
                    <a:lstStyle/>
                    <a:p>
                      <a:r>
                        <a:rPr lang="en-US" sz="2000" b="1" dirty="0"/>
                        <a:t>username</a:t>
                      </a:r>
                    </a:p>
                  </a:txBody>
                  <a:tcPr/>
                </a:tc>
                <a:tc>
                  <a:txBody>
                    <a:bodyPr/>
                    <a:lstStyle/>
                    <a:p>
                      <a:r>
                        <a:rPr lang="en-US" sz="2000" b="1" dirty="0"/>
                        <a:t>count</a:t>
                      </a:r>
                    </a:p>
                  </a:txBody>
                  <a:tcPr/>
                </a:tc>
                <a:extLst>
                  <a:ext uri="{0D108BD9-81ED-4DB2-BD59-A6C34878D82A}">
                    <a16:rowId xmlns:a16="http://schemas.microsoft.com/office/drawing/2014/main" val="4268388891"/>
                  </a:ext>
                </a:extLst>
              </a:tr>
              <a:tr h="370840">
                <a:tc>
                  <a:txBody>
                    <a:bodyPr/>
                    <a:lstStyle/>
                    <a:p>
                      <a:r>
                        <a:rPr lang="en-US" dirty="0"/>
                        <a:t>custserv89</a:t>
                      </a:r>
                    </a:p>
                  </a:txBody>
                  <a:tcPr/>
                </a:tc>
                <a:tc>
                  <a:txBody>
                    <a:bodyPr/>
                    <a:lstStyle/>
                    <a:p>
                      <a:r>
                        <a:rPr lang="en-US" dirty="0"/>
                        <a:t>9834793</a:t>
                      </a:r>
                    </a:p>
                  </a:txBody>
                  <a:tcPr/>
                </a:tc>
                <a:extLst>
                  <a:ext uri="{0D108BD9-81ED-4DB2-BD59-A6C34878D82A}">
                    <a16:rowId xmlns:a16="http://schemas.microsoft.com/office/drawing/2014/main" val="254531751"/>
                  </a:ext>
                </a:extLst>
              </a:tr>
              <a:tr h="370840">
                <a:tc>
                  <a:txBody>
                    <a:bodyPr/>
                    <a:lstStyle/>
                    <a:p>
                      <a:r>
                        <a:rPr lang="en-US" dirty="0"/>
                        <a:t>alrickman</a:t>
                      </a:r>
                    </a:p>
                  </a:txBody>
                  <a:tcPr/>
                </a:tc>
                <a:tc>
                  <a:txBody>
                    <a:bodyPr/>
                    <a:lstStyle/>
                    <a:p>
                      <a:r>
                        <a:rPr lang="en-US" dirty="0"/>
                        <a:t>9453452</a:t>
                      </a:r>
                    </a:p>
                  </a:txBody>
                  <a:tcPr/>
                </a:tc>
                <a:extLst>
                  <a:ext uri="{0D108BD9-81ED-4DB2-BD59-A6C34878D82A}">
                    <a16:rowId xmlns:a16="http://schemas.microsoft.com/office/drawing/2014/main" val="3353271366"/>
                  </a:ext>
                </a:extLst>
              </a:tr>
              <a:tr h="370840">
                <a:tc>
                  <a:txBody>
                    <a:bodyPr/>
                    <a:lstStyle/>
                    <a:p>
                      <a:r>
                        <a:rPr lang="en-US" dirty="0"/>
                        <a:t>sandrabrown</a:t>
                      </a:r>
                    </a:p>
                  </a:txBody>
                  <a:tcPr/>
                </a:tc>
                <a:tc>
                  <a:txBody>
                    <a:bodyPr/>
                    <a:lstStyle/>
                    <a:p>
                      <a:r>
                        <a:rPr lang="en-US" dirty="0"/>
                        <a:t>8350927</a:t>
                      </a:r>
                    </a:p>
                  </a:txBody>
                  <a:tcPr/>
                </a:tc>
                <a:extLst>
                  <a:ext uri="{0D108BD9-81ED-4DB2-BD59-A6C34878D82A}">
                    <a16:rowId xmlns:a16="http://schemas.microsoft.com/office/drawing/2014/main" val="2145997131"/>
                  </a:ext>
                </a:extLst>
              </a:tr>
              <a:tr h="370840">
                <a:tc>
                  <a:txBody>
                    <a:bodyPr/>
                    <a:lstStyle/>
                    <a:p>
                      <a:r>
                        <a:rPr lang="en-US" dirty="0"/>
                        <a:t>vishwashn</a:t>
                      </a:r>
                    </a:p>
                  </a:txBody>
                  <a:tcPr/>
                </a:tc>
                <a:tc>
                  <a:txBody>
                    <a:bodyPr/>
                    <a:lstStyle/>
                    <a:p>
                      <a:r>
                        <a:rPr lang="en-US" dirty="0"/>
                        <a:t>8277314</a:t>
                      </a:r>
                    </a:p>
                  </a:txBody>
                  <a:tcPr/>
                </a:tc>
                <a:extLst>
                  <a:ext uri="{0D108BD9-81ED-4DB2-BD59-A6C34878D82A}">
                    <a16:rowId xmlns:a16="http://schemas.microsoft.com/office/drawing/2014/main" val="1465998208"/>
                  </a:ext>
                </a:extLst>
              </a:tr>
            </a:tbl>
          </a:graphicData>
        </a:graphic>
      </p:graphicFrame>
      <p:sp>
        <p:nvSpPr>
          <p:cNvPr id="23" name="TextBox 22">
            <a:extLst>
              <a:ext uri="{FF2B5EF4-FFF2-40B4-BE49-F238E27FC236}">
                <a16:creationId xmlns:a16="http://schemas.microsoft.com/office/drawing/2014/main" id="{32C83C68-D11E-4192-8BE3-E608C4E23356}"/>
              </a:ext>
            </a:extLst>
          </p:cNvPr>
          <p:cNvSpPr txBox="1"/>
          <p:nvPr/>
        </p:nvSpPr>
        <p:spPr>
          <a:xfrm>
            <a:off x="8544526" y="5513462"/>
            <a:ext cx="2951770" cy="1071062"/>
          </a:xfrm>
          <a:prstGeom prst="rect">
            <a:avLst/>
          </a:prstGeom>
          <a:noFill/>
        </p:spPr>
        <p:txBody>
          <a:bodyPr wrap="none" lIns="182880" tIns="146304" rIns="182880" bIns="146304" rtlCol="0">
            <a:spAutoFit/>
          </a:bodyPr>
          <a:lstStyle/>
          <a:p>
            <a:pPr algn="ctr">
              <a:lnSpc>
                <a:spcPct val="90000"/>
              </a:lnSpc>
              <a:spcAft>
                <a:spcPts val="600"/>
              </a:spcAft>
            </a:pPr>
            <a:r>
              <a:rPr lang="en-US" sz="3200" b="1" dirty="0">
                <a:gradFill>
                  <a:gsLst>
                    <a:gs pos="2917">
                      <a:schemeClr val="tx1"/>
                    </a:gs>
                    <a:gs pos="30000">
                      <a:schemeClr val="tx1"/>
                    </a:gs>
                  </a:gsLst>
                  <a:lin ang="5400000" scaled="0"/>
                </a:gradFill>
              </a:rPr>
              <a:t>Scoreboard</a:t>
            </a:r>
            <a:r>
              <a:rPr lang="en-US" sz="2400" dirty="0">
                <a:gradFill>
                  <a:gsLst>
                    <a:gs pos="2917">
                      <a:schemeClr val="tx1"/>
                    </a:gs>
                    <a:gs pos="30000">
                      <a:schemeClr val="tx1"/>
                    </a:gs>
                  </a:gsLst>
                  <a:lin ang="5400000" scaled="0"/>
                </a:gradFill>
              </a:rPr>
              <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using HyperLogLog</a:t>
            </a:r>
          </a:p>
        </p:txBody>
      </p:sp>
      <p:pic>
        <p:nvPicPr>
          <p:cNvPr id="5" name="Picture 4" descr="Redis cache-aside pattern" title="Redis cache-aside pattern">
            <a:extLst>
              <a:ext uri="{FF2B5EF4-FFF2-40B4-BE49-F238E27FC236}">
                <a16:creationId xmlns:a16="http://schemas.microsoft.com/office/drawing/2014/main" id="{451D5F83-79C1-4857-80E2-2B31A276FE7E}"/>
              </a:ext>
            </a:extLst>
          </p:cNvPr>
          <p:cNvPicPr>
            <a:picLocks noChangeAspect="1"/>
          </p:cNvPicPr>
          <p:nvPr/>
        </p:nvPicPr>
        <p:blipFill>
          <a:blip r:embed="rId3"/>
          <a:stretch>
            <a:fillRect/>
          </a:stretch>
        </p:blipFill>
        <p:spPr>
          <a:xfrm>
            <a:off x="565391" y="3325786"/>
            <a:ext cx="7431422" cy="3016020"/>
          </a:xfrm>
          <a:prstGeom prst="rect">
            <a:avLst/>
          </a:prstGeom>
        </p:spPr>
      </p:pic>
    </p:spTree>
    <p:extLst>
      <p:ext uri="{BB962C8B-B14F-4D97-AF65-F5344CB8AC3E}">
        <p14:creationId xmlns:p14="http://schemas.microsoft.com/office/powerpoint/2010/main" val="109887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7810669" cy="1868204"/>
          </a:xfrm>
          <a:prstGeom prst="rect">
            <a:avLst/>
          </a:prstGeom>
          <a:noFill/>
        </p:spPr>
        <p:txBody>
          <a:bodyPr wrap="square" lIns="182880" tIns="146304" rIns="182880" bIns="146304" rtlCol="0">
            <a:spAutoFit/>
          </a:bodyPr>
          <a:lstStyle/>
          <a:p>
            <a:pPr>
              <a:lnSpc>
                <a:spcPct val="90000"/>
              </a:lnSpc>
              <a:spcAft>
                <a:spcPts val="600"/>
              </a:spcAft>
              <a:defRPr/>
            </a:pPr>
            <a:r>
              <a:rPr lang="en-US" sz="3600" dirty="0" smtClean="0">
                <a:solidFill>
                  <a:srgbClr val="FFFFFF"/>
                </a:solidFill>
              </a:rPr>
              <a:t>Abstract</a:t>
            </a:r>
            <a:endParaRPr lang="en-US" sz="2400" dirty="0" smtClean="0"/>
          </a:p>
          <a:p>
            <a:pPr lvl="0">
              <a:lnSpc>
                <a:spcPct val="90000"/>
              </a:lnSpc>
              <a:spcAft>
                <a:spcPts val="600"/>
              </a:spcAft>
              <a:defRPr/>
            </a:pPr>
            <a:r>
              <a:rPr lang="en-US" sz="2400" dirty="0" smtClean="0"/>
              <a:t>Modernize </a:t>
            </a:r>
            <a:r>
              <a:rPr lang="en-US" sz="2400" dirty="0"/>
              <a:t>legacy </a:t>
            </a:r>
            <a:r>
              <a:rPr lang="en-US" sz="2400" dirty="0" err="1"/>
              <a:t>on-premise</a:t>
            </a:r>
            <a:r>
              <a:rPr lang="en-US" sz="2400" dirty="0"/>
              <a:t> applications and infrastructure </a:t>
            </a:r>
            <a:r>
              <a:rPr lang="en-US" sz="2400" dirty="0" smtClean="0"/>
              <a:t>using several </a:t>
            </a:r>
            <a:r>
              <a:rPr lang="en-US" sz="2400" dirty="0"/>
              <a:t>cloud services, while adding a mix of web and mobile services, all secured using AAD.</a:t>
            </a:r>
            <a:endParaRPr kumimoji="0" lang="en-US" sz="2400" b="0" i="0" u="none" strike="noStrike" kern="1200" cap="none" spc="0" normalizeH="0" baseline="0" noProof="0" dirty="0">
              <a:ln>
                <a:noFill/>
              </a:ln>
              <a:solidFill>
                <a:srgbClr val="FFFFFF"/>
              </a:solidFill>
              <a:effectLst/>
              <a:uLnTx/>
              <a:uFillTx/>
              <a:latin typeface="Segoe UI Semilight"/>
            </a:endParaRP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224838" y="431177"/>
            <a:ext cx="3626358" cy="3626358"/>
          </a:xfrm>
          <a:prstGeom prst="rect">
            <a:avLst/>
          </a:prstGeom>
        </p:spPr>
      </p:pic>
      <p:sp>
        <p:nvSpPr>
          <p:cNvPr id="3" name="TextBox 2">
            <a:extLst>
              <a:ext uri="{FF2B5EF4-FFF2-40B4-BE49-F238E27FC236}">
                <a16:creationId xmlns:a16="http://schemas.microsoft.com/office/drawing/2014/main" id="{34AC1647-E127-4EB2-AEDF-2E534125F922}"/>
              </a:ext>
            </a:extLst>
          </p:cNvPr>
          <p:cNvSpPr txBox="1"/>
          <p:nvPr/>
        </p:nvSpPr>
        <p:spPr>
          <a:xfrm>
            <a:off x="340285" y="3051088"/>
            <a:ext cx="10992112" cy="325012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Learning objectives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Use Azure App </a:t>
            </a:r>
            <a:r>
              <a:rPr kumimoji="0" lang="en-US" sz="2400" b="0" i="0" u="none" strike="noStrike" kern="1200" cap="none" spc="0" normalizeH="0" baseline="0" noProof="0" dirty="0" smtClean="0">
                <a:ln>
                  <a:noFill/>
                </a:ln>
                <a:solidFill>
                  <a:srgbClr val="FFFFFF"/>
                </a:solidFill>
                <a:effectLst/>
                <a:uLnTx/>
                <a:uFillTx/>
                <a:latin typeface="Segoe UI Semilight" panose="020B0402040204020203" pitchFamily="34" charset="0"/>
                <a:ea typeface="+mn-ea"/>
                <a:cs typeface="Segoe UI Semilight" panose="020B0402040204020203" pitchFamily="34" charset="0"/>
              </a:rPr>
              <a:t>Services</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Protect app secrets using Key Vault</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Empower business users to create ad-hoc CRUD mobile apps with PowerApps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Centralize authorization across Azure services using AAD</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Orchestrate between services such as Office 365 email and mobile using Flow</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Use Search to make files </a:t>
            </a:r>
            <a:r>
              <a:rPr kumimoji="0" lang="en-US" sz="2400" b="0" i="0" u="none" strike="noStrike" kern="1200" cap="none" spc="0" normalizeH="0" baseline="0" noProof="0" dirty="0" smtClean="0">
                <a:ln>
                  <a:noFill/>
                </a:ln>
                <a:solidFill>
                  <a:srgbClr val="FFFFFF"/>
                </a:solidFill>
                <a:effectLst/>
                <a:uLnTx/>
                <a:uFillTx/>
                <a:latin typeface="Segoe UI Semilight" panose="020B0402040204020203" pitchFamily="34" charset="0"/>
                <a:ea typeface="+mn-ea"/>
                <a:cs typeface="Segoe UI Semilight" panose="020B0402040204020203" pitchFamily="34" charset="0"/>
              </a:rPr>
              <a:t>full</a:t>
            </a:r>
            <a:r>
              <a:rPr lang="en-US" sz="2400" dirty="0">
                <a:solidFill>
                  <a:srgbClr val="FFFFFF"/>
                </a:solidFill>
                <a:latin typeface="Segoe UI Semilight" panose="020B0402040204020203" pitchFamily="34" charset="0"/>
                <a:cs typeface="Segoe UI Semilight" panose="020B0402040204020203" pitchFamily="34" charset="0"/>
              </a:rPr>
              <a:t>-</a:t>
            </a:r>
            <a:r>
              <a:rPr kumimoji="0" lang="en-US" sz="2400" b="0" i="0" u="none" strike="noStrike" kern="1200" cap="none" spc="0" normalizeH="0" baseline="0" noProof="0" dirty="0" smtClean="0">
                <a:ln>
                  <a:noFill/>
                </a:ln>
                <a:solidFill>
                  <a:srgbClr val="FFFFFF"/>
                </a:solidFill>
                <a:effectLst/>
                <a:uLnTx/>
                <a:uFillTx/>
                <a:latin typeface="Segoe UI Semilight" panose="020B0402040204020203" pitchFamily="34" charset="0"/>
                <a:ea typeface="+mn-ea"/>
                <a:cs typeface="Segoe UI Semilight" panose="020B0402040204020203" pitchFamily="34" charset="0"/>
              </a:rPr>
              <a:t>text searchable</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6411853" cy="2362739"/>
          </a:xfrm>
        </p:spPr>
        <p:txBody>
          <a:bodyPr>
            <a:normAutofit/>
          </a:bodyPr>
          <a:lstStyle/>
          <a:p>
            <a:pPr marL="0" indent="0">
              <a:buNone/>
            </a:pPr>
            <a:r>
              <a:rPr lang="en-US" sz="3600" dirty="0">
                <a:solidFill>
                  <a:schemeClr val="tx1"/>
                </a:solidFill>
                <a:latin typeface="+mj-lt"/>
              </a:rPr>
              <a:t>Data </a:t>
            </a:r>
            <a:r>
              <a:rPr lang="en-US" sz="3600" dirty="0" smtClean="0">
                <a:solidFill>
                  <a:schemeClr val="tx1"/>
                </a:solidFill>
                <a:latin typeface="+mj-lt"/>
              </a:rPr>
              <a:t>management</a:t>
            </a:r>
            <a:br>
              <a:rPr lang="en-US" sz="3600" dirty="0" smtClean="0">
                <a:solidFill>
                  <a:schemeClr val="tx1"/>
                </a:solidFill>
                <a:latin typeface="+mj-lt"/>
              </a:rPr>
            </a:br>
            <a:endParaRPr lang="en-US" sz="2000" dirty="0" smtClean="0">
              <a:solidFill>
                <a:schemeClr val="tx1"/>
              </a:solidFill>
              <a:latin typeface="+mj-lt"/>
            </a:endParaRPr>
          </a:p>
          <a:p>
            <a:r>
              <a:rPr lang="en-US" sz="2800" dirty="0" smtClean="0">
                <a:solidFill>
                  <a:schemeClr val="tx1"/>
                </a:solidFill>
                <a:latin typeface="Segoe UI Semilight" panose="020B0402040204020203" pitchFamily="34" charset="0"/>
                <a:cs typeface="Segoe UI Semilight" panose="020B0402040204020203" pitchFamily="34" charset="0"/>
              </a:rPr>
              <a:t>Enable </a:t>
            </a:r>
            <a:r>
              <a:rPr lang="en-US" sz="2800" dirty="0">
                <a:solidFill>
                  <a:schemeClr val="tx1"/>
                </a:solidFill>
                <a:latin typeface="Segoe UI Semilight" panose="020B0402040204020203" pitchFamily="34" charset="0"/>
                <a:cs typeface="Segoe UI Semilight" panose="020B0402040204020203" pitchFamily="34" charset="0"/>
              </a:rPr>
              <a:t>full-text search of policy documents with Azure Search</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a:extLst>
              <a:ext uri="{FF2B5EF4-FFF2-40B4-BE49-F238E27FC236}">
                <a16:creationId xmlns:a16="http://schemas.microsoft.com/office/drawing/2014/main" id="{D39F05C5-A027-4F6F-A1E8-50D35E4CD55A}"/>
              </a:ext>
            </a:extLst>
          </p:cNvPr>
          <p:cNvSpPr txBox="1"/>
          <p:nvPr/>
        </p:nvSpPr>
        <p:spPr>
          <a:xfrm>
            <a:off x="1450670" y="5870422"/>
            <a:ext cx="560794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Search + Indexer for Azure Storage blobs</a:t>
            </a:r>
          </a:p>
        </p:txBody>
      </p:sp>
      <p:pic>
        <p:nvPicPr>
          <p:cNvPr id="7" name="Picture 6" descr="Mobile device running the PolicyConnect mobile app" title="Mobile device">
            <a:extLst>
              <a:ext uri="{FF2B5EF4-FFF2-40B4-BE49-F238E27FC236}">
                <a16:creationId xmlns:a16="http://schemas.microsoft.com/office/drawing/2014/main" id="{7EED6849-0D36-4800-A3E4-F933FC2AB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663" y="468688"/>
            <a:ext cx="3414183" cy="6093668"/>
          </a:xfrm>
          <a:prstGeom prst="rect">
            <a:avLst/>
          </a:prstGeom>
        </p:spPr>
      </p:pic>
      <p:pic>
        <p:nvPicPr>
          <p:cNvPr id="5" name="Picture 4" descr="Azure Search indexer for Azure Storage blobs" title="Azure Search Indexer">
            <a:extLst>
              <a:ext uri="{FF2B5EF4-FFF2-40B4-BE49-F238E27FC236}">
                <a16:creationId xmlns:a16="http://schemas.microsoft.com/office/drawing/2014/main" id="{F81245EB-DA1B-4B2B-921C-31208A621E0E}"/>
              </a:ext>
            </a:extLst>
          </p:cNvPr>
          <p:cNvPicPr>
            <a:picLocks noChangeAspect="1"/>
          </p:cNvPicPr>
          <p:nvPr/>
        </p:nvPicPr>
        <p:blipFill>
          <a:blip r:embed="rId4"/>
          <a:stretch>
            <a:fillRect/>
          </a:stretch>
        </p:blipFill>
        <p:spPr>
          <a:xfrm>
            <a:off x="1450670" y="3835605"/>
            <a:ext cx="5713618" cy="2034817"/>
          </a:xfrm>
          <a:prstGeom prst="rect">
            <a:avLst/>
          </a:prstGeom>
        </p:spPr>
      </p:pic>
    </p:spTree>
    <p:extLst>
      <p:ext uri="{BB962C8B-B14F-4D97-AF65-F5344CB8AC3E}">
        <p14:creationId xmlns:p14="http://schemas.microsoft.com/office/powerpoint/2010/main" val="2284566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5840" cy="2799261"/>
          </a:xfrm>
        </p:spPr>
        <p:txBody>
          <a:bodyPr>
            <a:normAutofit/>
          </a:bodyPr>
          <a:lstStyle/>
          <a:p>
            <a:pPr marL="0" indent="0">
              <a:buNone/>
            </a:pPr>
            <a:r>
              <a:rPr lang="en-US" sz="3600" dirty="0" smtClean="0">
                <a:solidFill>
                  <a:schemeClr val="tx1"/>
                </a:solidFill>
                <a:latin typeface="+mj-lt"/>
              </a:rPr>
              <a:t>Extensibility</a:t>
            </a:r>
            <a:br>
              <a:rPr lang="en-US" sz="3600" dirty="0" smtClean="0">
                <a:solidFill>
                  <a:schemeClr val="tx1"/>
                </a:solidFill>
                <a:latin typeface="+mj-lt"/>
              </a:rPr>
            </a:br>
            <a:endParaRPr lang="en-US" sz="2000" dirty="0">
              <a:solidFill>
                <a:schemeClr val="tx1"/>
              </a:solidFill>
            </a:endParaRPr>
          </a:p>
          <a:p>
            <a:r>
              <a:rPr lang="en-US" sz="2800" dirty="0" smtClean="0">
                <a:solidFill>
                  <a:schemeClr val="tx1"/>
                </a:solidFill>
                <a:latin typeface="Segoe UI Semilight" panose="020B0402040204020203" pitchFamily="34" charset="0"/>
                <a:cs typeface="Segoe UI Semilight" panose="020B0402040204020203" pitchFamily="34" charset="0"/>
              </a:rPr>
              <a:t>Enable </a:t>
            </a:r>
            <a:r>
              <a:rPr lang="en-US" sz="2800" dirty="0">
                <a:solidFill>
                  <a:schemeClr val="tx1"/>
                </a:solidFill>
                <a:latin typeface="Segoe UI Semilight" panose="020B0402040204020203" pitchFamily="34" charset="0"/>
                <a:cs typeface="Segoe UI Semilight" panose="020B0402040204020203" pitchFamily="34" charset="0"/>
              </a:rPr>
              <a:t>business users to create their own internal mobile apps using </a:t>
            </a:r>
            <a:r>
              <a:rPr lang="en-US" sz="2800" dirty="0" err="1" smtClean="0">
                <a:solidFill>
                  <a:schemeClr val="tx1"/>
                </a:solidFill>
                <a:latin typeface="Segoe UI Semilight" panose="020B0402040204020203" pitchFamily="34" charset="0"/>
                <a:cs typeface="Segoe UI Semilight" panose="020B0402040204020203" pitchFamily="34" charset="0"/>
              </a:rPr>
              <a:t>PowerApps</a:t>
            </a:r>
            <a:endParaRPr lang="en-US" sz="2800" dirty="0" smtClean="0">
              <a:solidFill>
                <a:schemeClr val="tx1"/>
              </a:solidFill>
              <a:latin typeface="Segoe UI Semilight" panose="020B0402040204020203" pitchFamily="34" charset="0"/>
              <a:cs typeface="Segoe UI Semilight" panose="020B0402040204020203" pitchFamily="34" charset="0"/>
            </a:endParaRPr>
          </a:p>
          <a:p>
            <a:r>
              <a:rPr lang="en-US" sz="2800" dirty="0" smtClean="0">
                <a:solidFill>
                  <a:schemeClr val="tx1"/>
                </a:solidFill>
                <a:latin typeface="Segoe UI Semilight" panose="020B0402040204020203" pitchFamily="34" charset="0"/>
                <a:cs typeface="Segoe UI Semilight" panose="020B0402040204020203" pitchFamily="34" charset="0"/>
              </a:rPr>
              <a:t>They </a:t>
            </a:r>
            <a:r>
              <a:rPr lang="en-US" sz="2800" dirty="0">
                <a:solidFill>
                  <a:schemeClr val="tx1"/>
                </a:solidFill>
                <a:latin typeface="Segoe UI Semilight" panose="020B0402040204020203" pitchFamily="34" charset="0"/>
                <a:cs typeface="Segoe UI Semilight" panose="020B0402040204020203" pitchFamily="34" charset="0"/>
              </a:rPr>
              <a:t>can use Microsoft Flow to create ad-hoc automated processes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 name="Picture 7" descr="Flow plus PowerApps" title="Flow plus PowerApps">
            <a:extLst>
              <a:ext uri="{FF2B5EF4-FFF2-40B4-BE49-F238E27FC236}">
                <a16:creationId xmlns:a16="http://schemas.microsoft.com/office/drawing/2014/main" id="{516884C9-0D52-459D-B873-E7F3ADAF510A}"/>
              </a:ext>
            </a:extLst>
          </p:cNvPr>
          <p:cNvPicPr>
            <a:picLocks noChangeAspect="1"/>
          </p:cNvPicPr>
          <p:nvPr/>
        </p:nvPicPr>
        <p:blipFill>
          <a:blip r:embed="rId3"/>
          <a:stretch>
            <a:fillRect/>
          </a:stretch>
        </p:blipFill>
        <p:spPr>
          <a:xfrm>
            <a:off x="3070821" y="3988438"/>
            <a:ext cx="6050357" cy="1963926"/>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7"/>
            <a:ext cx="7928194" cy="5432182"/>
          </a:xfrm>
        </p:spPr>
        <p:txBody>
          <a:bodyPr>
            <a:normAutofit/>
          </a:bodyPr>
          <a:lstStyle/>
          <a:p>
            <a:pPr marL="0" indent="0">
              <a:buNone/>
            </a:pPr>
            <a:r>
              <a:rPr lang="en-US" sz="3600" dirty="0" smtClean="0">
                <a:solidFill>
                  <a:schemeClr val="tx1"/>
                </a:solidFill>
                <a:latin typeface="+mj-lt"/>
              </a:rPr>
              <a:t>Extensibility</a:t>
            </a:r>
            <a:br>
              <a:rPr lang="en-US" sz="3600" dirty="0" smtClean="0">
                <a:solidFill>
                  <a:schemeClr val="tx1"/>
                </a:solidFill>
                <a:latin typeface="+mj-lt"/>
              </a:rPr>
            </a:br>
            <a:endParaRPr lang="en-US" sz="2000" dirty="0" smtClean="0">
              <a:solidFill>
                <a:schemeClr val="tx1"/>
              </a:solidFill>
              <a:latin typeface="+mj-lt"/>
            </a:endParaRPr>
          </a:p>
          <a:p>
            <a:r>
              <a:rPr lang="en-US" sz="2800" dirty="0" smtClean="0">
                <a:solidFill>
                  <a:schemeClr val="tx1"/>
                </a:solidFill>
                <a:latin typeface="Segoe UI Semilight" panose="020B0402040204020203" pitchFamily="34" charset="0"/>
                <a:cs typeface="Segoe UI Semilight" panose="020B0402040204020203" pitchFamily="34" charset="0"/>
              </a:rPr>
              <a:t>Business </a:t>
            </a:r>
            <a:r>
              <a:rPr lang="en-US" sz="2800" dirty="0">
                <a:solidFill>
                  <a:schemeClr val="tx1"/>
                </a:solidFill>
                <a:latin typeface="Segoe UI Semilight" panose="020B0402040204020203" pitchFamily="34" charset="0"/>
                <a:cs typeface="Segoe UI Semilight" panose="020B0402040204020203" pitchFamily="34" charset="0"/>
              </a:rPr>
              <a:t>users can create an automated email workflow with Microsoft Flow in 3 easy steps:</a:t>
            </a:r>
          </a:p>
          <a:p>
            <a:pPr marL="793345" lvl="1" indent="-457200">
              <a:buFont typeface="+mj-lt"/>
              <a:buAutoNum type="arabicPeriod"/>
            </a:pPr>
            <a:endParaRPr lang="en-US" sz="22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Create a new flow that starts with Office 365, on new email with High </a:t>
            </a:r>
            <a:r>
              <a:rPr lang="en-US" sz="2400" dirty="0" smtClean="0">
                <a:solidFill>
                  <a:schemeClr val="tx1"/>
                </a:solidFill>
                <a:latin typeface="Segoe UI Semilight" panose="020B0402040204020203" pitchFamily="34" charset="0"/>
                <a:cs typeface="Segoe UI Semilight" panose="020B0402040204020203" pitchFamily="34" charset="0"/>
              </a:rPr>
              <a:t>priority.</a:t>
            </a: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Send a push notification action using subject and sender from </a:t>
            </a:r>
            <a:r>
              <a:rPr lang="en-US" sz="2400" dirty="0" smtClean="0">
                <a:solidFill>
                  <a:schemeClr val="tx1"/>
                </a:solidFill>
                <a:latin typeface="Segoe UI Semilight" panose="020B0402040204020203" pitchFamily="34" charset="0"/>
                <a:cs typeface="Segoe UI Semilight" panose="020B0402040204020203" pitchFamily="34" charset="0"/>
              </a:rPr>
              <a:t>email.</a:t>
            </a: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User would install Microsoft Flow app to receive </a:t>
            </a:r>
            <a:r>
              <a:rPr lang="en-US" sz="2400" dirty="0" smtClean="0">
                <a:solidFill>
                  <a:schemeClr val="tx1"/>
                </a:solidFill>
                <a:latin typeface="Segoe UI Semilight" panose="020B0402040204020203" pitchFamily="34" charset="0"/>
                <a:cs typeface="Segoe UI Semilight" panose="020B0402040204020203" pitchFamily="34" charset="0"/>
              </a:rPr>
              <a:t>notifications.</a:t>
            </a:r>
            <a:endParaRPr lang="en-US" sz="24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Extensibility icons" title="Extensibility icons">
            <a:extLst>
              <a:ext uri="{FF2B5EF4-FFF2-40B4-BE49-F238E27FC236}">
                <a16:creationId xmlns:a16="http://schemas.microsoft.com/office/drawing/2014/main" id="{456F566B-6CEA-471C-B8CE-86295A934A46}"/>
              </a:ext>
            </a:extLst>
          </p:cNvPr>
          <p:cNvPicPr>
            <a:picLocks noChangeAspect="1"/>
          </p:cNvPicPr>
          <p:nvPr/>
        </p:nvPicPr>
        <p:blipFill>
          <a:blip r:embed="rId3"/>
          <a:stretch>
            <a:fillRect/>
          </a:stretch>
        </p:blipFill>
        <p:spPr>
          <a:xfrm>
            <a:off x="9423441" y="471948"/>
            <a:ext cx="1908875" cy="5914103"/>
          </a:xfrm>
          <a:prstGeom prst="rect">
            <a:avLst/>
          </a:prstGeom>
        </p:spPr>
      </p:pic>
    </p:spTree>
    <p:extLst>
      <p:ext uri="{BB962C8B-B14F-4D97-AF65-F5344CB8AC3E}">
        <p14:creationId xmlns:p14="http://schemas.microsoft.com/office/powerpoint/2010/main" val="2367442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smtClean="0">
                <a:solidFill>
                  <a:schemeClr val="tx1"/>
                </a:solidFill>
                <a:cs typeface="Segoe UI" panose="020B0502040204020203" pitchFamily="34" charset="0"/>
              </a:rPr>
              <a:t>Preferred objection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Customer objections icon" title="Customer objections">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537105" y="1085193"/>
            <a:ext cx="2169751" cy="2169751"/>
          </a:xfrm>
          <a:prstGeom prst="rect">
            <a:avLst/>
          </a:prstGeom>
        </p:spPr>
      </p:pic>
      <p:pic>
        <p:nvPicPr>
          <p:cNvPr id="9" name="Picture 2" descr="Flow logo" title="Flow logo">
            <a:extLst>
              <a:ext uri="{FF2B5EF4-FFF2-40B4-BE49-F238E27FC236}">
                <a16:creationId xmlns:a16="http://schemas.microsoft.com/office/drawing/2014/main" id="{7CE01AFE-D0F6-4126-82AD-0D18971AE9D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5049975" y="5320713"/>
            <a:ext cx="1362456" cy="13624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Key Vault logo" title="Key Vault logo">
            <a:extLst>
              <a:ext uri="{FF2B5EF4-FFF2-40B4-BE49-F238E27FC236}">
                <a16:creationId xmlns:a16="http://schemas.microsoft.com/office/drawing/2014/main" id="{9927C3DF-AC95-49DF-92A8-67A3F03D7D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22109" y="5148285"/>
            <a:ext cx="1502177" cy="1502177"/>
          </a:xfrm>
          <a:prstGeom prst="rect">
            <a:avLst/>
          </a:prstGeom>
        </p:spPr>
      </p:pic>
      <p:pic>
        <p:nvPicPr>
          <p:cNvPr id="11" name="Picture 10" descr="Web Apps logo" title="Web Apps logo">
            <a:extLst>
              <a:ext uri="{FF2B5EF4-FFF2-40B4-BE49-F238E27FC236}">
                <a16:creationId xmlns:a16="http://schemas.microsoft.com/office/drawing/2014/main" id="{B46665D2-8258-4102-8B61-95D0B3FDCD0C}"/>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333964" y="5287427"/>
            <a:ext cx="1363035" cy="1363035"/>
          </a:xfrm>
          <a:prstGeom prst="rect">
            <a:avLst/>
          </a:prstGeom>
        </p:spPr>
      </p:pic>
      <p:sp>
        <p:nvSpPr>
          <p:cNvPr id="4" name="TextBox 3"/>
          <p:cNvSpPr txBox="1"/>
          <p:nvPr/>
        </p:nvSpPr>
        <p:spPr>
          <a:xfrm>
            <a:off x="-256858" y="1085193"/>
            <a:ext cx="10613666" cy="5096780"/>
          </a:xfrm>
          <a:prstGeom prst="rect">
            <a:avLst/>
          </a:prstGeom>
          <a:noFill/>
        </p:spPr>
        <p:txBody>
          <a:bodyPr wrap="square" lIns="182880" tIns="146304" rIns="182880" bIns="146304" rtlCol="0">
            <a:spAutoFit/>
          </a:bodyPr>
          <a:lstStyle/>
          <a:p>
            <a:pPr marL="1028700" lvl="1" indent="-571500">
              <a:buFont typeface="Arial" panose="020B0604020202020204" pitchFamily="34" charset="0"/>
              <a:buChar char="•"/>
            </a:pPr>
            <a:r>
              <a:rPr lang="en-US" sz="3600" dirty="0">
                <a:latin typeface="Segoe UI Semilight" panose="020B0402040204020203" pitchFamily="34" charset="0"/>
                <a:cs typeface="Segoe UI Semilight" panose="020B0402040204020203" pitchFamily="34" charset="0"/>
              </a:rPr>
              <a:t>How can we automate our processes?</a:t>
            </a:r>
          </a:p>
          <a:p>
            <a:pPr marL="907645" lvl="1" indent="-571500">
              <a:buFont typeface="Arial" panose="020B0604020202020204" pitchFamily="34" charset="0"/>
              <a:buChar char="•"/>
            </a:pPr>
            <a:endParaRPr lang="en-US" sz="20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3600" dirty="0">
                <a:latin typeface="Segoe UI Semilight" panose="020B0402040204020203" pitchFamily="34" charset="0"/>
                <a:cs typeface="Segoe UI Semilight" panose="020B0402040204020203" pitchFamily="34" charset="0"/>
              </a:rPr>
              <a:t>Will Microsoft Flow replace Logic Apps?</a:t>
            </a:r>
          </a:p>
          <a:p>
            <a:pPr marL="1028700" lvl="1" indent="-571500">
              <a:buFont typeface="Arial" panose="020B0604020202020204" pitchFamily="34" charset="0"/>
              <a:buChar char="•"/>
            </a:pPr>
            <a:endParaRPr lang="en-US" sz="20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3600" dirty="0">
                <a:latin typeface="Segoe UI Semilight" panose="020B0402040204020203" pitchFamily="34" charset="0"/>
                <a:cs typeface="Segoe UI Semilight" panose="020B0402040204020203" pitchFamily="34" charset="0"/>
              </a:rPr>
              <a:t>Is there really a way to securely store application secrets in the cloud?</a:t>
            </a:r>
          </a:p>
          <a:p>
            <a:pPr marL="907645" lvl="1" indent="-571500">
              <a:buFont typeface="Arial" panose="020B0604020202020204" pitchFamily="34" charset="0"/>
              <a:buChar char="•"/>
            </a:pPr>
            <a:endParaRPr lang="en-US" sz="20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3600" dirty="0">
                <a:latin typeface="Segoe UI Semilight" panose="020B0402040204020203" pitchFamily="34" charset="0"/>
                <a:cs typeface="Segoe UI Semilight" panose="020B0402040204020203" pitchFamily="34" charset="0"/>
              </a:rPr>
              <a:t>We won’t have all of the SQL features available to us in the cloud.</a:t>
            </a:r>
          </a:p>
          <a:p>
            <a:pPr marL="571500" indent="-571500">
              <a:spcAft>
                <a:spcPts val="882"/>
              </a:spcAft>
              <a:buFont typeface="Arial" panose="020B0604020202020204" pitchFamily="34" charset="0"/>
              <a:buChar char="•"/>
            </a:pPr>
            <a:endParaRPr lang="en-US" sz="3600" dirty="0"/>
          </a:p>
        </p:txBody>
      </p:sp>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823350" y="1599079"/>
            <a:ext cx="10259809" cy="3603541"/>
          </a:xfrm>
        </p:spPr>
        <p:txBody>
          <a:bodyPr>
            <a:normAutofit/>
          </a:bodyPr>
          <a:lstStyle/>
          <a:p>
            <a:pPr marL="0" indent="0">
              <a:buNone/>
            </a:pPr>
            <a:r>
              <a:rPr lang="en-US" sz="3600" i="1" dirty="0">
                <a:solidFill>
                  <a:schemeClr val="tx1"/>
                </a:solidFill>
              </a:rPr>
              <a:t>“Microsoft has done a very smart job with the technology they have put into the cloud, so that applications are modifiable, interoperable and secure…we couldn’t be happier running PolicyConnect on Azure.”</a:t>
            </a:r>
          </a:p>
          <a:p>
            <a:pPr marL="0" indent="0">
              <a:buNone/>
            </a:pPr>
            <a:endParaRPr lang="en-US" sz="2800" i="1" dirty="0">
              <a:solidFill>
                <a:schemeClr val="tx1"/>
              </a:solidFill>
            </a:endParaRPr>
          </a:p>
          <a:p>
            <a:pPr marL="0" indent="0">
              <a:buNone/>
            </a:pPr>
            <a:r>
              <a:rPr lang="en-US" sz="2800" dirty="0">
                <a:solidFill>
                  <a:schemeClr val="tx1"/>
                </a:solidFill>
              </a:rPr>
              <a:t>Mirand Lark, General Manager,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524801"/>
            <a:ext cx="6839186" cy="4325013"/>
          </a:xfrm>
        </p:spPr>
        <p:txBody>
          <a:bodyPr>
            <a:noAutofit/>
          </a:bodyPr>
          <a:lstStyle/>
          <a:p>
            <a:r>
              <a:rPr lang="en-US" sz="3600" dirty="0" smtClean="0">
                <a:solidFill>
                  <a:schemeClr val="tx1"/>
                </a:solidFill>
                <a:latin typeface="+mj-lt"/>
              </a:rPr>
              <a:t>Contoso, </a:t>
            </a:r>
            <a:r>
              <a:rPr lang="en-US" sz="3600" dirty="0">
                <a:solidFill>
                  <a:schemeClr val="tx1"/>
                </a:solidFill>
                <a:latin typeface="+mj-lt"/>
              </a:rPr>
              <a:t>Ltd. provides a full range of long-term insurance services to help underinsured people</a:t>
            </a:r>
          </a:p>
          <a:p>
            <a:endParaRPr lang="en-US" sz="3600" dirty="0">
              <a:solidFill>
                <a:schemeClr val="tx1"/>
              </a:solidFill>
              <a:latin typeface="+mj-lt"/>
            </a:endParaRPr>
          </a:p>
          <a:p>
            <a:r>
              <a:rPr lang="en-US" sz="3600" dirty="0">
                <a:solidFill>
                  <a:schemeClr val="tx1"/>
                </a:solidFill>
                <a:latin typeface="+mj-lt"/>
              </a:rPr>
              <a:t>They are trying to cope with being overloaded due to </a:t>
            </a:r>
            <a:r>
              <a:rPr lang="en-US" sz="3600" dirty="0" smtClean="0">
                <a:solidFill>
                  <a:schemeClr val="tx1"/>
                </a:solidFill>
                <a:latin typeface="+mj-lt"/>
              </a:rPr>
              <a:t/>
            </a:r>
            <a:br>
              <a:rPr lang="en-US" sz="3600" dirty="0" smtClean="0">
                <a:solidFill>
                  <a:schemeClr val="tx1"/>
                </a:solidFill>
                <a:latin typeface="+mj-lt"/>
              </a:rPr>
            </a:br>
            <a:r>
              <a:rPr lang="en-US" sz="3600" dirty="0" smtClean="0">
                <a:solidFill>
                  <a:schemeClr val="tx1"/>
                </a:solidFill>
                <a:latin typeface="+mj-lt"/>
              </a:rPr>
              <a:t>faster-than-expected </a:t>
            </a:r>
            <a:r>
              <a:rPr lang="en-US" sz="3600" dirty="0">
                <a:solidFill>
                  <a:schemeClr val="tx1"/>
                </a:solidFill>
                <a:latin typeface="+mj-lt"/>
              </a:rPr>
              <a:t>growth</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1" name="Picture 10" descr="Contoso Insurance logo" title="Contoso Insurance logo">
            <a:extLst>
              <a:ext uri="{FF2B5EF4-FFF2-40B4-BE49-F238E27FC236}">
                <a16:creationId xmlns:a16="http://schemas.microsoft.com/office/drawing/2014/main" id="{C9D172C1-3328-4F51-BFC2-DD21E1F49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486" y="1110503"/>
            <a:ext cx="3830963" cy="4261408"/>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06044" y="1299456"/>
            <a:ext cx="6066156" cy="6662130"/>
          </a:xfrm>
        </p:spPr>
        <p:txBody>
          <a:bodyPr>
            <a:noAutofit/>
          </a:bodyPr>
          <a:lstStyle/>
          <a:p>
            <a:r>
              <a:rPr lang="en-US" sz="3600" dirty="0" smtClean="0">
                <a:solidFill>
                  <a:schemeClr val="tx1"/>
                </a:solidFill>
                <a:latin typeface="+mj-lt"/>
              </a:rPr>
              <a:t>Contoso, </a:t>
            </a:r>
            <a:r>
              <a:rPr lang="en-US" sz="3600" dirty="0">
                <a:solidFill>
                  <a:schemeClr val="tx1"/>
                </a:solidFill>
                <a:latin typeface="+mj-lt"/>
              </a:rPr>
              <a:t>Ltd. created a custom Windows Forms app called PolicyConnect for their employees to manage policy holder </a:t>
            </a:r>
            <a:r>
              <a:rPr lang="en-US" sz="3600" dirty="0" smtClean="0">
                <a:solidFill>
                  <a:schemeClr val="tx1"/>
                </a:solidFill>
                <a:latin typeface="+mj-lt"/>
              </a:rPr>
              <a:t>information</a:t>
            </a:r>
            <a:br>
              <a:rPr lang="en-US" sz="3600" dirty="0" smtClean="0">
                <a:solidFill>
                  <a:schemeClr val="tx1"/>
                </a:solidFill>
                <a:latin typeface="+mj-lt"/>
              </a:rPr>
            </a:br>
            <a:endParaRPr lang="en-US" sz="3600" dirty="0" smtClean="0">
              <a:solidFill>
                <a:schemeClr val="tx1"/>
              </a:solidFill>
              <a:latin typeface="+mj-lt"/>
            </a:endParaRPr>
          </a:p>
          <a:p>
            <a:r>
              <a:rPr lang="en-US" sz="3600" dirty="0" smtClean="0">
                <a:solidFill>
                  <a:schemeClr val="tx1"/>
                </a:solidFill>
                <a:latin typeface="+mj-lt"/>
              </a:rPr>
              <a:t>Their </a:t>
            </a:r>
            <a:r>
              <a:rPr lang="en-US" sz="3600" dirty="0">
                <a:solidFill>
                  <a:schemeClr val="tx1"/>
                </a:solidFill>
                <a:latin typeface="+mj-lt"/>
              </a:rPr>
              <a:t>data is stored in a SQL Server 2008 database, and a file server on their local area network</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Contoso Insurance PolicyConnect logo" title="Contoso Insurance PolicyConnect logo">
            <a:extLst>
              <a:ext uri="{FF2B5EF4-FFF2-40B4-BE49-F238E27FC236}">
                <a16:creationId xmlns:a16="http://schemas.microsoft.com/office/drawing/2014/main" id="{D441708D-242F-4DF7-82A3-1B474CE5E2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5921" y="469063"/>
            <a:ext cx="4943280" cy="2063929"/>
          </a:xfrm>
          <a:prstGeom prst="rect">
            <a:avLst/>
          </a:prstGeom>
        </p:spPr>
      </p:pic>
      <p:pic>
        <p:nvPicPr>
          <p:cNvPr id="8" name="Picture 7" descr="The Contoso topology diagram has a local area network comprised of the on-premise user, Application servers for authentication and authorization, policy management and data access service, database servers, and file servers. A VPN server connects them to the Remote User via PolicyConnect." title="Contoso topology diagram">
            <a:extLst>
              <a:ext uri="{FF2B5EF4-FFF2-40B4-BE49-F238E27FC236}">
                <a16:creationId xmlns:a16="http://schemas.microsoft.com/office/drawing/2014/main" id="{770BDBDD-DA03-46D8-844D-5809E95C8AEB}"/>
              </a:ext>
            </a:extLst>
          </p:cNvPr>
          <p:cNvPicPr/>
          <p:nvPr/>
        </p:nvPicPr>
        <p:blipFill>
          <a:blip r:embed="rId4">
            <a:extLst>
              <a:ext uri="{28A0092B-C50C-407E-A947-70E740481C1C}">
                <a14:useLocalDpi xmlns:a14="http://schemas.microsoft.com/office/drawing/2010/main" val="0"/>
              </a:ext>
            </a:extLst>
          </a:blip>
          <a:stretch>
            <a:fillRect/>
          </a:stretch>
        </p:blipFill>
        <p:spPr>
          <a:xfrm>
            <a:off x="6078472" y="3141828"/>
            <a:ext cx="5846608" cy="3060189"/>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Power Apps icon" title="Power Apps icon">
            <a:extLst>
              <a:ext uri="{FF2B5EF4-FFF2-40B4-BE49-F238E27FC236}">
                <a16:creationId xmlns:a16="http://schemas.microsoft.com/office/drawing/2014/main" id="{FB58AE5F-9269-4277-AD00-50DBCB948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5568" y="1777197"/>
            <a:ext cx="2584928" cy="2481287"/>
          </a:xfrm>
          <a:prstGeom prst="rect">
            <a:avLst/>
          </a:prstGeom>
        </p:spPr>
      </p:pic>
      <p:pic>
        <p:nvPicPr>
          <p:cNvPr id="5" name="Picture 4" descr="Email icon" title="Email icon">
            <a:extLst>
              <a:ext uri="{FF2B5EF4-FFF2-40B4-BE49-F238E27FC236}">
                <a16:creationId xmlns:a16="http://schemas.microsoft.com/office/drawing/2014/main" id="{499F88A8-6615-450A-8993-5AD3518D43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398" y="1778165"/>
            <a:ext cx="2584928" cy="2481287"/>
          </a:xfrm>
          <a:prstGeom prst="rect">
            <a:avLst/>
          </a:prstGeom>
        </p:spPr>
      </p:pic>
      <p:pic>
        <p:nvPicPr>
          <p:cNvPr id="15" name="Picture 14" descr="Apps icons" title="Apps icons">
            <a:extLst>
              <a:ext uri="{FF2B5EF4-FFF2-40B4-BE49-F238E27FC236}">
                <a16:creationId xmlns:a16="http://schemas.microsoft.com/office/drawing/2014/main" id="{BC4CAE72-2042-48F4-B289-C85961177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016" y="1782962"/>
            <a:ext cx="2591025" cy="2481287"/>
          </a:xfrm>
          <a:prstGeom prst="rect">
            <a:avLst/>
          </a:prstGeom>
        </p:spPr>
      </p:pic>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Employees rely on email as a workflow engine for document management </a:t>
            </a:r>
            <a:r>
              <a:rPr lang="en-US" sz="2400" dirty="0" smtClean="0">
                <a:solidFill>
                  <a:schemeClr val="tx1"/>
                </a:solidFill>
                <a:latin typeface="+mn-lt"/>
              </a:rPr>
              <a:t>tasks</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to make policy holder system available through web and mobile applications without VPN</a:t>
            </a:r>
          </a:p>
        </p:txBody>
      </p:sp>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Would like options to gain insights without requiring custom development each time</a:t>
            </a: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peech">
            <a:extLst>
              <a:ext uri="{FF2B5EF4-FFF2-40B4-BE49-F238E27FC236}">
                <a16:creationId xmlns:a16="http://schemas.microsoft.com/office/drawing/2014/main" id="{3DE8D0BF-B10C-46F0-9953-CFE8085C0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59498" y="475963"/>
            <a:ext cx="10793595" cy="6359445"/>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1289324" y="1846450"/>
            <a:ext cx="7413559" cy="2927729"/>
          </a:xfrm>
        </p:spPr>
        <p:txBody>
          <a:bodyPr>
            <a:normAutofit/>
          </a:bodyPr>
          <a:lstStyle/>
          <a:p>
            <a:pPr marL="0" indent="0">
              <a:buNone/>
            </a:pPr>
            <a:r>
              <a:rPr lang="en-US" sz="2400" dirty="0">
                <a:solidFill>
                  <a:schemeClr val="tx1"/>
                </a:solidFill>
                <a:latin typeface="+mn-lt"/>
              </a:rPr>
              <a:t>We would like to make sure our database isn’t overtaxed, show a dashboard with user statistics, allow non-developers in other departments to make mobile apps, and improve security by protecting application secrets.</a:t>
            </a:r>
          </a:p>
          <a:p>
            <a:pPr marL="0" indent="0">
              <a:buNone/>
            </a:pPr>
            <a:endParaRPr lang="en-US" sz="2400" dirty="0">
              <a:solidFill>
                <a:schemeClr val="tx1"/>
              </a:solidFill>
              <a:latin typeface="+mn-lt"/>
            </a:endParaRPr>
          </a:p>
          <a:p>
            <a:pPr marL="0" indent="0">
              <a:buNone/>
            </a:pPr>
            <a:r>
              <a:rPr lang="en-US" sz="2400" dirty="0">
                <a:solidFill>
                  <a:schemeClr val="tx1"/>
                </a:solidFill>
                <a:latin typeface="+mn-lt"/>
              </a:rPr>
              <a:t>Can you help us do this?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Graphic 6" descr="Eye icon" title="Eye icon">
            <a:extLst>
              <a:ext uri="{FF2B5EF4-FFF2-40B4-BE49-F238E27FC236}">
                <a16:creationId xmlns:a16="http://schemas.microsoft.com/office/drawing/2014/main" id="{7C1C5C99-011D-4C0D-9142-F28D489748B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9971095" y="4249202"/>
            <a:ext cx="1347479" cy="1347479"/>
          </a:xfrm>
          <a:prstGeom prst="rect">
            <a:avLst/>
          </a:prstGeom>
        </p:spPr>
      </p:pic>
      <p:pic>
        <p:nvPicPr>
          <p:cNvPr id="9" name="Graphic 8" descr="Bar chart icon" title="Bar chart icon">
            <a:extLst>
              <a:ext uri="{FF2B5EF4-FFF2-40B4-BE49-F238E27FC236}">
                <a16:creationId xmlns:a16="http://schemas.microsoft.com/office/drawing/2014/main" id="{A41136D7-1185-4475-A71D-511157010FF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9922904" y="835107"/>
            <a:ext cx="1443859" cy="1443859"/>
          </a:xfrm>
          <a:prstGeom prst="rect">
            <a:avLst/>
          </a:prstGeom>
        </p:spPr>
      </p:pic>
      <p:pic>
        <p:nvPicPr>
          <p:cNvPr id="11" name="Graphic 10" descr="Puzzle icon" title="Puzzle icon">
            <a:extLst>
              <a:ext uri="{FF2B5EF4-FFF2-40B4-BE49-F238E27FC236}">
                <a16:creationId xmlns:a16="http://schemas.microsoft.com/office/drawing/2014/main" id="{5EC81EF3-59AB-4538-A02A-1857882224B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10000771" y="2724166"/>
            <a:ext cx="1288126" cy="1288126"/>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497042"/>
            <a:ext cx="9701856" cy="4572922"/>
          </a:xfrm>
        </p:spPr>
        <p:txBody>
          <a:bodyPr>
            <a:normAutofit fontScale="92500"/>
          </a:bodyPr>
          <a:lstStyle/>
          <a:p>
            <a:pPr lvl="1"/>
            <a:r>
              <a:rPr lang="en-US" sz="3600" dirty="0">
                <a:solidFill>
                  <a:schemeClr val="tx1"/>
                </a:solidFill>
                <a:latin typeface="Segoe UI Semilight" panose="020B0402040204020203" pitchFamily="34" charset="0"/>
                <a:cs typeface="Segoe UI Semilight" panose="020B0402040204020203" pitchFamily="34" charset="0"/>
              </a:rPr>
              <a:t>Modernize our architecture</a:t>
            </a:r>
          </a:p>
          <a:p>
            <a:pPr lvl="1"/>
            <a:r>
              <a:rPr lang="en-US" sz="3600" dirty="0">
                <a:solidFill>
                  <a:schemeClr val="tx1"/>
                </a:solidFill>
                <a:latin typeface="Segoe UI Semilight" panose="020B0402040204020203" pitchFamily="34" charset="0"/>
                <a:cs typeface="Segoe UI Semilight" panose="020B0402040204020203" pitchFamily="34" charset="0"/>
              </a:rPr>
              <a:t>Go mobile</a:t>
            </a:r>
          </a:p>
          <a:p>
            <a:pPr lvl="1"/>
            <a:r>
              <a:rPr lang="en-US" sz="3600" dirty="0">
                <a:solidFill>
                  <a:schemeClr val="tx1"/>
                </a:solidFill>
                <a:latin typeface="Segoe UI Semilight" panose="020B0402040204020203" pitchFamily="34" charset="0"/>
                <a:cs typeface="Segoe UI Semilight" panose="020B0402040204020203" pitchFamily="34" charset="0"/>
              </a:rPr>
              <a:t>Enable non-developer employees to create apps</a:t>
            </a:r>
          </a:p>
          <a:p>
            <a:pPr lvl="1"/>
            <a:r>
              <a:rPr lang="en-US" sz="3600" dirty="0">
                <a:solidFill>
                  <a:schemeClr val="tx1"/>
                </a:solidFill>
                <a:latin typeface="Segoe UI Semilight" panose="020B0402040204020203" pitchFamily="34" charset="0"/>
                <a:cs typeface="Segoe UI Semilight" panose="020B0402040204020203" pitchFamily="34" charset="0"/>
              </a:rPr>
              <a:t>Improve management of app secrets</a:t>
            </a:r>
          </a:p>
          <a:p>
            <a:pPr lvl="1"/>
            <a:r>
              <a:rPr lang="en-US" sz="3600" dirty="0">
                <a:solidFill>
                  <a:schemeClr val="tx1"/>
                </a:solidFill>
                <a:latin typeface="Segoe UI Semilight" panose="020B0402040204020203" pitchFamily="34" charset="0"/>
                <a:cs typeface="Segoe UI Semilight" panose="020B0402040204020203" pitchFamily="34" charset="0"/>
              </a:rPr>
              <a:t>Add full-text search</a:t>
            </a:r>
          </a:p>
          <a:p>
            <a:pPr lvl="1"/>
            <a:r>
              <a:rPr lang="en-US" sz="3600" dirty="0" smtClean="0">
                <a:solidFill>
                  <a:schemeClr val="tx1"/>
                </a:solidFill>
                <a:latin typeface="Segoe UI Semilight" panose="020B0402040204020203" pitchFamily="34" charset="0"/>
                <a:cs typeface="Segoe UI Semilight" panose="020B0402040204020203" pitchFamily="34" charset="0"/>
              </a:rPr>
              <a:t>Use </a:t>
            </a:r>
            <a:r>
              <a:rPr lang="en-US" sz="3600" dirty="0" err="1" smtClean="0">
                <a:solidFill>
                  <a:schemeClr val="tx1"/>
                </a:solidFill>
                <a:latin typeface="Segoe UI Semilight" panose="020B0402040204020203" pitchFamily="34" charset="0"/>
                <a:cs typeface="Segoe UI Semilight" panose="020B0402040204020203" pitchFamily="34" charset="0"/>
              </a:rPr>
              <a:t>serverless</a:t>
            </a:r>
            <a:r>
              <a:rPr lang="en-US" sz="3600" dirty="0" smtClean="0">
                <a:solidFill>
                  <a:schemeClr val="tx1"/>
                </a:solidFill>
                <a:latin typeface="Segoe UI Semilight" panose="020B0402040204020203" pitchFamily="34" charset="0"/>
                <a:cs typeface="Segoe UI Semilight" panose="020B0402040204020203" pitchFamily="34" charset="0"/>
              </a:rPr>
              <a:t> </a:t>
            </a:r>
            <a:r>
              <a:rPr lang="en-US" sz="3600" dirty="0">
                <a:solidFill>
                  <a:schemeClr val="tx1"/>
                </a:solidFill>
                <a:latin typeface="Segoe UI Semilight" panose="020B0402040204020203" pitchFamily="34" charset="0"/>
                <a:cs typeface="Segoe UI Semilight" panose="020B0402040204020203" pitchFamily="34" charset="0"/>
              </a:rPr>
              <a:t>API technologies</a:t>
            </a:r>
          </a:p>
          <a:p>
            <a:pPr lvl="1"/>
            <a:r>
              <a:rPr lang="en-US" sz="3600" dirty="0">
                <a:solidFill>
                  <a:schemeClr val="tx1"/>
                </a:solidFill>
                <a:latin typeface="Segoe UI Semilight" panose="020B0402040204020203" pitchFamily="34" charset="0"/>
                <a:cs typeface="Segoe UI Semilight" panose="020B0402040204020203" pitchFamily="34" charset="0"/>
              </a:rPr>
              <a:t>Migrate to Azure SQL</a:t>
            </a:r>
          </a:p>
          <a:p>
            <a:pPr lvl="1"/>
            <a:r>
              <a:rPr lang="en-US" sz="3600" dirty="0">
                <a:solidFill>
                  <a:schemeClr val="tx1"/>
                </a:solidFill>
                <a:latin typeface="Segoe UI Semilight" panose="020B0402040204020203" pitchFamily="34" charset="0"/>
                <a:cs typeface="Segoe UI Semilight" panose="020B0402040204020203" pitchFamily="34" charset="0"/>
              </a:rPr>
              <a:t>Add caching to our solution</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Contoso Insurance logo" title="Contoso Insurance logo">
            <a:extLst>
              <a:ext uri="{FF2B5EF4-FFF2-40B4-BE49-F238E27FC236}">
                <a16:creationId xmlns:a16="http://schemas.microsoft.com/office/drawing/2014/main" id="{EC3AF1FC-904F-45B4-B889-E582F43AF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514" y="289511"/>
            <a:ext cx="1524000" cy="1524000"/>
          </a:xfrm>
          <a:prstGeom prst="rect">
            <a:avLst/>
          </a:prstGeom>
        </p:spPr>
      </p:pic>
      <p:pic>
        <p:nvPicPr>
          <p:cNvPr id="7" name="Graphic 6" descr="Key icon" title="Key icon">
            <a:extLst>
              <a:ext uri="{FF2B5EF4-FFF2-40B4-BE49-F238E27FC236}">
                <a16:creationId xmlns:a16="http://schemas.microsoft.com/office/drawing/2014/main" id="{5438B829-CEFC-413B-B15B-DDA2452C80C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0490888" y="3471579"/>
            <a:ext cx="914400" cy="914400"/>
          </a:xfrm>
          <a:prstGeom prst="rect">
            <a:avLst/>
          </a:prstGeom>
        </p:spPr>
      </p:pic>
      <p:pic>
        <p:nvPicPr>
          <p:cNvPr id="9" name="Graphic 8" descr="Tools icon" title="Tools icon">
            <a:extLst>
              <a:ext uri="{FF2B5EF4-FFF2-40B4-BE49-F238E27FC236}">
                <a16:creationId xmlns:a16="http://schemas.microsoft.com/office/drawing/2014/main" id="{89FEF95B-601C-4168-8437-381D7F5D664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0948088" y="2308845"/>
            <a:ext cx="914400" cy="914400"/>
          </a:xfrm>
          <a:prstGeom prst="rect">
            <a:avLst/>
          </a:prstGeom>
        </p:spPr>
      </p:pic>
      <p:pic>
        <p:nvPicPr>
          <p:cNvPr id="11" name="Graphic 10" descr="Search icon" title="Search icon">
            <a:extLst>
              <a:ext uri="{FF2B5EF4-FFF2-40B4-BE49-F238E27FC236}">
                <a16:creationId xmlns:a16="http://schemas.microsoft.com/office/drawing/2014/main" id="{7AAEC09D-AC5D-4276-B73B-F792901F31A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10525911" y="4342914"/>
            <a:ext cx="914400" cy="914400"/>
          </a:xfrm>
          <a:prstGeom prst="rect">
            <a:avLst/>
          </a:prstGeom>
        </p:spPr>
      </p:pic>
      <p:pic>
        <p:nvPicPr>
          <p:cNvPr id="13" name="Graphic 12" descr="Mobile device icon" title="Mobile device icon">
            <a:extLst>
              <a:ext uri="{FF2B5EF4-FFF2-40B4-BE49-F238E27FC236}">
                <a16:creationId xmlns:a16="http://schemas.microsoft.com/office/drawing/2014/main" id="{31B50B0C-C074-4091-B6D7-15CEE888267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971096" y="2308845"/>
            <a:ext cx="914400" cy="914400"/>
          </a:xfrm>
          <a:prstGeom prst="rect">
            <a:avLst/>
          </a:prstGeom>
        </p:spPr>
      </p:pic>
      <p:pic>
        <p:nvPicPr>
          <p:cNvPr id="15" name="Graphic 14" descr="Database icon" title="Database icon">
            <a:extLst>
              <a:ext uri="{FF2B5EF4-FFF2-40B4-BE49-F238E27FC236}">
                <a16:creationId xmlns:a16="http://schemas.microsoft.com/office/drawing/2014/main" id="{6A79573E-C9C2-4F4F-9748-2E1239AAB63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10525911" y="5271941"/>
            <a:ext cx="914400" cy="9144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579749"/>
            <a:ext cx="9159649" cy="4729152"/>
          </a:xfrm>
        </p:spPr>
        <p:txBody>
          <a:bodyPr>
            <a:normAutofit fontScale="92500" lnSpcReduction="1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automate our processes?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Microsoft Flow replace Logic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We won’t have all of the SQL features available to us in the cloud.</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Customer objections icon" title="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AFC3FF-061C-4B34-B3AB-D31BC23D7B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C888F1-494A-4C55-8F6B-6BF7E63FDD3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terms/"/>
    <ds:schemaRef ds:uri="http://schemas.openxmlformats.org/package/2006/metadata/core-properties"/>
    <ds:schemaRef ds:uri="d9c797ad-d7c3-4982-82b7-81352a75e4a5"/>
    <ds:schemaRef ds:uri="2023ac63-7b75-4916-a9ee-591457758eee"/>
    <ds:schemaRef ds:uri="http://schemas.microsoft.com/sharepoint/v3"/>
    <ds:schemaRef ds:uri="http://purl.org/dc/dcmitype/"/>
  </ds:schemaRefs>
</ds:datastoreItem>
</file>

<file path=customXml/itemProps3.xml><?xml version="1.0" encoding="utf-8"?>
<ds:datastoreItem xmlns:ds="http://schemas.openxmlformats.org/officeDocument/2006/customXml" ds:itemID="{03CE0C5B-B6CB-4013-BA99-4B82231F49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2871</Words>
  <Application>Microsoft Office PowerPoint</Application>
  <PresentationFormat>Widescreen</PresentationFormat>
  <Paragraphs>255</Paragraphs>
  <Slides>25</Slides>
  <Notes>25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Arial</vt:lpstr>
      <vt:lpstr>Calibri</vt:lpstr>
      <vt:lpstr>Consolas</vt:lpstr>
      <vt:lpstr>Segoe UI</vt:lpstr>
      <vt:lpstr>Segoe UI Light</vt:lpstr>
      <vt:lpstr>Segoe UI Semilight</vt:lpstr>
      <vt:lpstr>Wingdings</vt:lpstr>
      <vt:lpstr>2_Server and Cloud 2013</vt:lpstr>
      <vt:lpstr>C+E Readiness Template</vt:lpstr>
      <vt:lpstr>App modernization</vt:lpstr>
      <vt:lpstr>Abstract and learning objectives</vt:lpstr>
      <vt:lpstr>Step 1: Review the customer case study</vt:lpstr>
      <vt:lpstr>Customer situation </vt:lpstr>
      <vt:lpstr>Customer situation </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 handling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2018-06-15T18:51:56Z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ies>
</file>